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72" r:id="rId1"/>
  </p:sldMasterIdLst>
  <p:notesMasterIdLst>
    <p:notesMasterId r:id="rId37"/>
  </p:notesMasterIdLst>
  <p:sldIdLst>
    <p:sldId id="256" r:id="rId2"/>
    <p:sldId id="317" r:id="rId3"/>
    <p:sldId id="301" r:id="rId4"/>
    <p:sldId id="302" r:id="rId5"/>
    <p:sldId id="303" r:id="rId6"/>
    <p:sldId id="304" r:id="rId7"/>
    <p:sldId id="278" r:id="rId8"/>
    <p:sldId id="307" r:id="rId9"/>
    <p:sldId id="311" r:id="rId10"/>
    <p:sldId id="310" r:id="rId11"/>
    <p:sldId id="298" r:id="rId12"/>
    <p:sldId id="257" r:id="rId13"/>
    <p:sldId id="258" r:id="rId14"/>
    <p:sldId id="259" r:id="rId15"/>
    <p:sldId id="260" r:id="rId16"/>
    <p:sldId id="314" r:id="rId17"/>
    <p:sldId id="262" r:id="rId18"/>
    <p:sldId id="315" r:id="rId19"/>
    <p:sldId id="316" r:id="rId20"/>
    <p:sldId id="261" r:id="rId21"/>
    <p:sldId id="276" r:id="rId22"/>
    <p:sldId id="273" r:id="rId23"/>
    <p:sldId id="270" r:id="rId24"/>
    <p:sldId id="265" r:id="rId25"/>
    <p:sldId id="266" r:id="rId26"/>
    <p:sldId id="267" r:id="rId27"/>
    <p:sldId id="269" r:id="rId28"/>
    <p:sldId id="275" r:id="rId29"/>
    <p:sldId id="274" r:id="rId30"/>
    <p:sldId id="277" r:id="rId31"/>
    <p:sldId id="313" r:id="rId32"/>
    <p:sldId id="305" r:id="rId33"/>
    <p:sldId id="308" r:id="rId34"/>
    <p:sldId id="309" r:id="rId35"/>
    <p:sldId id="318" r:id="rId36"/>
  </p:sldIdLst>
  <p:sldSz cx="12192000" cy="6858000"/>
  <p:notesSz cx="6858000" cy="9144000"/>
  <p:embeddedFontLst>
    <p:embeddedFont>
      <p:font typeface="Calibri Light" pitchFamily="34" charset="0"/>
      <p:regular r:id="rId38"/>
      <p:italic r:id="rId39"/>
    </p:embeddedFont>
    <p:embeddedFont>
      <p:font typeface="나눔바른고딕" pitchFamily="50" charset="-127"/>
      <p:regular r:id="rId40"/>
      <p:bold r:id="rId41"/>
    </p:embeddedFont>
    <p:embeddedFont>
      <p:font typeface="맑은 고딕" pitchFamily="50" charset="-127"/>
      <p:regular r:id="rId42"/>
      <p:bold r:id="rId43"/>
    </p:embeddedFont>
    <p:embeddedFont>
      <p:font typeface="나눔스퀘어 ExtraBold" pitchFamily="50" charset="-127"/>
      <p:bold r:id="rId44"/>
    </p:embeddedFont>
    <p:embeddedFont>
      <p:font typeface="나눔고딕 ExtraBold" pitchFamily="50" charset="-127"/>
      <p:bold r:id="rId45"/>
    </p:embeddedFont>
    <p:embeddedFont>
      <p:font typeface="나눔스퀘어 Bold" pitchFamily="50" charset="-127"/>
      <p:bold r:id="rId46"/>
    </p:embeddedFont>
    <p:embeddedFont>
      <p:font typeface="나눔고딕 Light" pitchFamily="50" charset="-127"/>
      <p:regular r:id="rId47"/>
    </p:embeddedFont>
    <p:embeddedFont>
      <p:font typeface="나눔스퀘어" pitchFamily="50" charset="-127"/>
      <p:regular r:id="rId48"/>
    </p:embeddedFont>
    <p:embeddedFont>
      <p:font typeface="Verdana" pitchFamily="34" charset="0"/>
      <p:regular r:id="rId49"/>
      <p:bold r:id="rId50"/>
      <p:italic r:id="rId51"/>
      <p:boldItalic r:id="rId52"/>
    </p:embeddedFont>
    <p:embeddedFont>
      <p:font typeface="SF Pro Display" charset="-127"/>
      <p:regular r:id="rId53"/>
      <p:bold r:id="rId54"/>
    </p:embeddedFont>
    <p:embeddedFont>
      <p:font typeface="Calibri" pitchFamily="34" charset="0"/>
      <p:regular r:id="rId55"/>
      <p:bold r:id="rId56"/>
      <p:italic r:id="rId57"/>
      <p:boldItalic r:id="rId58"/>
    </p:embeddedFont>
    <p:embeddedFont>
      <p:font typeface="나눔고딕" pitchFamily="50" charset="-127"/>
      <p:regular r:id="rId59"/>
      <p:bold r:id="rId60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9B6C5"/>
    <a:srgbClr val="042A54"/>
    <a:srgbClr val="57ABFF"/>
    <a:srgbClr val="CBEFFF"/>
    <a:srgbClr val="ED1730"/>
    <a:srgbClr val="FFFFFF"/>
    <a:srgbClr val="063E7B"/>
    <a:srgbClr val="F03E53"/>
    <a:srgbClr val="0B59AD"/>
    <a:srgbClr val="157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535" autoAdjust="0"/>
    <p:restoredTop sz="90552" autoAdjust="0"/>
  </p:normalViewPr>
  <p:slideViewPr>
    <p:cSldViewPr snapToGrid="0">
      <p:cViewPr varScale="1">
        <p:scale>
          <a:sx n="78" d="100"/>
          <a:sy n="78" d="100"/>
        </p:scale>
        <p:origin x="-504" y="-8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5.fntdata"/><Relationship Id="rId47" Type="http://schemas.openxmlformats.org/officeDocument/2006/relationships/font" Target="fonts/font10.fntdata"/><Relationship Id="rId50" Type="http://schemas.openxmlformats.org/officeDocument/2006/relationships/font" Target="fonts/font13.fntdata"/><Relationship Id="rId55" Type="http://schemas.openxmlformats.org/officeDocument/2006/relationships/font" Target="fonts/font18.fntdata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3" Type="http://schemas.openxmlformats.org/officeDocument/2006/relationships/font" Target="fonts/font16.fntdata"/><Relationship Id="rId58" Type="http://schemas.openxmlformats.org/officeDocument/2006/relationships/font" Target="fonts/font21.fntdata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6.fntdata"/><Relationship Id="rId48" Type="http://schemas.openxmlformats.org/officeDocument/2006/relationships/font" Target="fonts/font11.fntdata"/><Relationship Id="rId56" Type="http://schemas.openxmlformats.org/officeDocument/2006/relationships/font" Target="fonts/font19.fntdata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14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openxmlformats.org/officeDocument/2006/relationships/font" Target="fonts/font9.fntdata"/><Relationship Id="rId59" Type="http://schemas.openxmlformats.org/officeDocument/2006/relationships/font" Target="fonts/font22.fntdata"/><Relationship Id="rId20" Type="http://schemas.openxmlformats.org/officeDocument/2006/relationships/slide" Target="slides/slide19.xml"/><Relationship Id="rId41" Type="http://schemas.openxmlformats.org/officeDocument/2006/relationships/font" Target="fonts/font4.fntdata"/><Relationship Id="rId54" Type="http://schemas.openxmlformats.org/officeDocument/2006/relationships/font" Target="fonts/font17.fntdata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2.fntdata"/><Relationship Id="rId57" Type="http://schemas.openxmlformats.org/officeDocument/2006/relationships/font" Target="fonts/font20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7.fntdata"/><Relationship Id="rId52" Type="http://schemas.openxmlformats.org/officeDocument/2006/relationships/font" Target="fonts/font15.fntdata"/><Relationship Id="rId60" Type="http://schemas.openxmlformats.org/officeDocument/2006/relationships/font" Target="fonts/font23.fntdata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115EFB-A441-44DB-BB92-DD6C92631467}" type="datetimeFigureOut">
              <a:rPr lang="ko-KR" altLang="en-US" smtClean="0"/>
              <a:t>2020-06-09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6D3EC1-29AB-41D7-9BC8-455544E599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80547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6D3EC1-29AB-41D7-9BC8-455544E5997E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73446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회색으로 표시된 부분이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Proposal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때 계획한 것이고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파란색으로 표시된 부분이 현재까지의 개발 현황이다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기존에 계획했던 것보다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Design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측면을 빠르게 작업했지만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12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주차 등에도 작업할 여지가 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실제 일정이 바뀌게 될 경우 차트를 갱신한다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4ACC73-E7DB-4CDC-915D-143E1B1AC877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03105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C27D69-A41D-4693-8801-15C914822C4C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36277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dirty="0" smtClean="0">
                <a:latin typeface="나눔고딕 Light" pitchFamily="50" charset="-127"/>
                <a:ea typeface="나눔고딕 Light" pitchFamily="50" charset="-127"/>
              </a:rPr>
              <a:t>-Frontend: </a:t>
            </a:r>
            <a:r>
              <a:rPr lang="ko-KR" altLang="en-US" sz="1200" dirty="0" smtClean="0">
                <a:latin typeface="나눔고딕 Light" pitchFamily="50" charset="-127"/>
                <a:ea typeface="나눔고딕 Light" pitchFamily="50" charset="-127"/>
              </a:rPr>
              <a:t>프런트 </a:t>
            </a:r>
            <a:r>
              <a:rPr lang="ko-KR" altLang="en-US" sz="1200" dirty="0" err="1" smtClean="0">
                <a:latin typeface="나눔고딕 Light" pitchFamily="50" charset="-127"/>
                <a:ea typeface="나눔고딕 Light" pitchFamily="50" charset="-127"/>
              </a:rPr>
              <a:t>엔드의</a:t>
            </a:r>
            <a:r>
              <a:rPr lang="ko-KR" altLang="en-US" sz="1200" dirty="0" smtClean="0">
                <a:latin typeface="나눔고딕 Light" pitchFamily="50" charset="-127"/>
                <a:ea typeface="나눔고딕 Light" pitchFamily="50" charset="-127"/>
              </a:rPr>
              <a:t> 경우 사용자에게 보여지는 다양한 페이지들을 개발하기 때문에 해당 페이지들의 디자인이 다양한 화면과 사양에서 제대로 표시되는지 확인해야 한다</a:t>
            </a:r>
            <a:r>
              <a:rPr lang="en-US" altLang="ko-KR" sz="1200" dirty="0" smtClean="0">
                <a:latin typeface="나눔고딕 Light" pitchFamily="50" charset="-127"/>
                <a:ea typeface="나눔고딕 Light" pitchFamily="50" charset="-127"/>
              </a:rPr>
              <a:t>. </a:t>
            </a:r>
          </a:p>
          <a:p>
            <a:r>
              <a:rPr lang="en-US" altLang="ko-KR" sz="1200" dirty="0" smtClean="0">
                <a:latin typeface="나눔고딕 Light" pitchFamily="50" charset="-127"/>
                <a:ea typeface="나눔고딕 Light" pitchFamily="50" charset="-127"/>
              </a:rPr>
              <a:t>-Backend: </a:t>
            </a:r>
            <a:r>
              <a:rPr lang="ko-KR" altLang="en-US" sz="1200" dirty="0" smtClean="0">
                <a:latin typeface="나눔고딕 Light" pitchFamily="50" charset="-127"/>
                <a:ea typeface="나눔고딕 Light" pitchFamily="50" charset="-127"/>
              </a:rPr>
              <a:t>백 </a:t>
            </a:r>
            <a:r>
              <a:rPr lang="ko-KR" altLang="en-US" sz="1200" dirty="0" err="1" smtClean="0">
                <a:latin typeface="나눔고딕 Light" pitchFamily="50" charset="-127"/>
                <a:ea typeface="나눔고딕 Light" pitchFamily="50" charset="-127"/>
              </a:rPr>
              <a:t>엔드는</a:t>
            </a:r>
            <a:r>
              <a:rPr lang="ko-KR" altLang="en-US" sz="1200" dirty="0" smtClean="0">
                <a:latin typeface="나눔고딕 Light" pitchFamily="50" charset="-127"/>
                <a:ea typeface="나눔고딕 Light" pitchFamily="50" charset="-127"/>
              </a:rPr>
              <a:t> 시스템에 가장 핵심적인 모듈들이 존재하는 곳이기 때문에</a:t>
            </a:r>
            <a:r>
              <a:rPr lang="en-US" altLang="ko-KR" sz="1200" dirty="0" smtClean="0">
                <a:latin typeface="나눔고딕 Light" pitchFamily="50" charset="-127"/>
                <a:ea typeface="나눔고딕 Light" pitchFamily="50" charset="-127"/>
              </a:rPr>
              <a:t>, </a:t>
            </a:r>
            <a:r>
              <a:rPr lang="ko-KR" altLang="en-US" sz="1200" dirty="0" smtClean="0">
                <a:latin typeface="나눔고딕 Light" pitchFamily="50" charset="-127"/>
                <a:ea typeface="나눔고딕 Light" pitchFamily="50" charset="-127"/>
              </a:rPr>
              <a:t>해당 모듈들이 그 어떤 경우에도 제대로 작동하는지</a:t>
            </a:r>
            <a:r>
              <a:rPr lang="en-US" altLang="ko-KR" sz="1200" dirty="0" smtClean="0">
                <a:latin typeface="나눔고딕 Light" pitchFamily="50" charset="-127"/>
                <a:ea typeface="나눔고딕 Light" pitchFamily="50" charset="-127"/>
              </a:rPr>
              <a:t>, </a:t>
            </a:r>
            <a:r>
              <a:rPr lang="ko-KR" altLang="en-US" sz="1200" dirty="0" smtClean="0">
                <a:latin typeface="나눔고딕 Light" pitchFamily="50" charset="-127"/>
                <a:ea typeface="나눔고딕 Light" pitchFamily="50" charset="-127"/>
              </a:rPr>
              <a:t>결함 없이 작동하는지 등을 살펴봐야 한다</a:t>
            </a:r>
            <a:r>
              <a:rPr lang="en-US" altLang="ko-KR" sz="1200" dirty="0" smtClean="0">
                <a:latin typeface="나눔고딕 Light" pitchFamily="50" charset="-127"/>
                <a:ea typeface="나눔고딕 Light" pitchFamily="50" charset="-127"/>
              </a:rPr>
              <a:t>. </a:t>
            </a:r>
          </a:p>
          <a:p>
            <a:r>
              <a:rPr lang="en-US" altLang="ko-KR" sz="1200" dirty="0" smtClean="0">
                <a:latin typeface="나눔고딕 Light" pitchFamily="50" charset="-127"/>
                <a:ea typeface="나눔고딕 Light" pitchFamily="50" charset="-127"/>
              </a:rPr>
              <a:t>-DB</a:t>
            </a:r>
            <a:r>
              <a:rPr lang="ko-KR" altLang="en-US" sz="1200" dirty="0" smtClean="0">
                <a:latin typeface="나눔고딕 Light" pitchFamily="50" charset="-127"/>
                <a:ea typeface="나눔고딕 Light" pitchFamily="50" charset="-127"/>
              </a:rPr>
              <a:t>등의 구성요소</a:t>
            </a:r>
            <a:r>
              <a:rPr lang="en-US" altLang="ko-KR" sz="1200" dirty="0" smtClean="0">
                <a:latin typeface="나눔고딕 Light" pitchFamily="50" charset="-127"/>
                <a:ea typeface="나눔고딕 Light" pitchFamily="50" charset="-127"/>
              </a:rPr>
              <a:t>: DB</a:t>
            </a:r>
            <a:r>
              <a:rPr lang="ko-KR" altLang="en-US" sz="1200" dirty="0" smtClean="0">
                <a:latin typeface="나눔고딕 Light" pitchFamily="50" charset="-127"/>
                <a:ea typeface="나눔고딕 Light" pitchFamily="50" charset="-127"/>
              </a:rPr>
              <a:t>같은 경우 사용자들의 정보가 담기는 장소이므로 안정성이 매우 중요시된다</a:t>
            </a:r>
            <a:r>
              <a:rPr lang="en-US" altLang="ko-KR" sz="1200" dirty="0" smtClean="0">
                <a:latin typeface="나눔고딕 Light" pitchFamily="50" charset="-127"/>
                <a:ea typeface="나눔고딕 Light" pitchFamily="50" charset="-127"/>
              </a:rPr>
              <a:t>. </a:t>
            </a:r>
            <a:r>
              <a:rPr lang="ko-KR" altLang="en-US" sz="1200" dirty="0" smtClean="0">
                <a:latin typeface="나눔고딕 Light" pitchFamily="50" charset="-127"/>
                <a:ea typeface="나눔고딕 Light" pitchFamily="50" charset="-127"/>
              </a:rPr>
              <a:t>한편</a:t>
            </a:r>
            <a:r>
              <a:rPr lang="en-US" altLang="ko-KR" sz="1200" dirty="0" smtClean="0">
                <a:latin typeface="나눔고딕 Light" pitchFamily="50" charset="-127"/>
                <a:ea typeface="나눔고딕 Light" pitchFamily="50" charset="-127"/>
              </a:rPr>
              <a:t>, </a:t>
            </a:r>
            <a:r>
              <a:rPr lang="ko-KR" altLang="en-US" sz="1200" dirty="0" smtClean="0">
                <a:latin typeface="나눔고딕 Light" pitchFamily="50" charset="-127"/>
                <a:ea typeface="나눔고딕 Light" pitchFamily="50" charset="-127"/>
              </a:rPr>
              <a:t>시스템을 지원하는 다양한 </a:t>
            </a:r>
            <a:r>
              <a:rPr lang="en-US" altLang="ko-KR" sz="1200" dirty="0" smtClean="0">
                <a:latin typeface="나눔고딕 Light" pitchFamily="50" charset="-127"/>
                <a:ea typeface="나눔고딕 Light" pitchFamily="50" charset="-127"/>
              </a:rPr>
              <a:t>Supporting Module</a:t>
            </a:r>
            <a:r>
              <a:rPr lang="ko-KR" altLang="en-US" sz="1200" dirty="0" smtClean="0">
                <a:latin typeface="나눔고딕 Light" pitchFamily="50" charset="-127"/>
                <a:ea typeface="나눔고딕 Light" pitchFamily="50" charset="-127"/>
              </a:rPr>
              <a:t>의 경우 시스템을 운영할 때 결함 없이 제대로 작동하는지를 </a:t>
            </a:r>
            <a:r>
              <a:rPr lang="ko-KR" altLang="en-US" sz="1200" dirty="0" err="1" smtClean="0">
                <a:latin typeface="나눔고딕 Light" pitchFamily="50" charset="-127"/>
                <a:ea typeface="나눔고딕 Light" pitchFamily="50" charset="-127"/>
              </a:rPr>
              <a:t>살펴봐야함</a:t>
            </a:r>
            <a:r>
              <a:rPr lang="en-US" altLang="ko-KR" sz="1200" dirty="0" smtClean="0">
                <a:latin typeface="나눔고딕 Light" pitchFamily="50" charset="-127"/>
                <a:ea typeface="나눔고딕 Light" pitchFamily="50" charset="-127"/>
              </a:rPr>
              <a:t>.</a:t>
            </a:r>
            <a:endParaRPr lang="ko-KR" altLang="en-US" sz="1200" dirty="0" smtClean="0">
              <a:latin typeface="나눔고딕 Light" pitchFamily="50" charset="-127"/>
              <a:ea typeface="나눔고딕 Light" pitchFamily="50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C27D69-A41D-4693-8801-15C914822C4C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36277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Development Testing</a:t>
            </a:r>
            <a:r>
              <a:rPr lang="ko-KR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은 병렬 개발이 진행되면서 각 서브 시스템을 개발하거나 통합하는 과정에서 일어날 수 있는 잠재적인 문제점이나 오류 등을 해결하기 위해 코드를 분석하고</a:t>
            </a:r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내부 서버에서 돌려보는 </a:t>
            </a:r>
            <a:r>
              <a:rPr lang="ko-KR" alt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테스팅</a:t>
            </a:r>
            <a:r>
              <a:rPr lang="ko-KR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작업을 거친다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Release Testing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은 지속적으로 새로운 패치 버전을 배포함으로써 시스템에 존재하는 버그나 오류 등을 지속적이고 반복적으로 고치기 위한 </a:t>
            </a:r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테스팅이다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배포 버전이 올라감에 따라 기존에 존재했던 오류나 문제 등을 해결하고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더 완강히 연결된 하나의 아키텍처를 갖춘다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.. </a:t>
            </a:r>
            <a:endParaRPr lang="ko-KR" altLang="en-US" dirty="0" smtClean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/>
              <a:t>User Testing:  </a:t>
            </a:r>
            <a:r>
              <a:rPr lang="ko-KR" altLang="en-US" dirty="0" smtClean="0"/>
              <a:t>게임에서 진행하는 알파</a:t>
            </a:r>
            <a:r>
              <a:rPr lang="en-US" altLang="ko-KR" dirty="0" smtClean="0"/>
              <a:t>/</a:t>
            </a:r>
            <a:r>
              <a:rPr lang="ko-KR" altLang="en-US" dirty="0" smtClean="0"/>
              <a:t>베타 테스트처럼 실험대상이 되는 고객의 표본을 구한 뒤</a:t>
            </a:r>
            <a:r>
              <a:rPr lang="en-US" altLang="ko-KR" dirty="0" smtClean="0"/>
              <a:t>, </a:t>
            </a:r>
            <a:r>
              <a:rPr lang="ko-KR" altLang="en-US" dirty="0" smtClean="0"/>
              <a:t>배포된 </a:t>
            </a:r>
            <a:r>
              <a:rPr lang="en-US" altLang="ko-KR" dirty="0" err="1" smtClean="0"/>
              <a:t>Petkage</a:t>
            </a:r>
            <a:r>
              <a:rPr lang="ko-KR" altLang="en-US" dirty="0" smtClean="0"/>
              <a:t>의 버전을 직접 체험하면서 평가를 취합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C27D69-A41D-4693-8801-15C914822C4C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36277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ko-KR" sz="1200" dirty="0" smtClean="0"/>
              <a:t>회원 </a:t>
            </a:r>
            <a:r>
              <a:rPr lang="ko-KR" altLang="ko-KR" sz="1200" dirty="0" err="1" smtClean="0"/>
              <a:t>가입시</a:t>
            </a:r>
            <a:r>
              <a:rPr lang="en-US" altLang="ko-KR" sz="1200" dirty="0" smtClean="0"/>
              <a:t>, DB</a:t>
            </a:r>
            <a:r>
              <a:rPr lang="ko-KR" altLang="ko-KR" sz="1200" dirty="0" smtClean="0"/>
              <a:t>에 이미 존재하는 </a:t>
            </a:r>
            <a:r>
              <a:rPr lang="en-US" altLang="ko-KR" sz="1200" dirty="0" smtClean="0"/>
              <a:t>ID</a:t>
            </a:r>
            <a:r>
              <a:rPr lang="ko-KR" altLang="ko-KR" sz="1200" dirty="0" smtClean="0"/>
              <a:t>를 등록하려고 할 경우 중복 경고 </a:t>
            </a:r>
            <a:r>
              <a:rPr lang="ko-KR" altLang="ko-KR" sz="1200" dirty="0" err="1" smtClean="0"/>
              <a:t>팝업창이</a:t>
            </a:r>
            <a:r>
              <a:rPr lang="ko-KR" altLang="ko-KR" sz="1200" dirty="0" smtClean="0"/>
              <a:t> 뜨며 다른 아이디를 사용할 것을 요구되는지 확인 </a:t>
            </a:r>
            <a:r>
              <a:rPr lang="ko-KR" altLang="ko-KR" sz="1200" dirty="0" err="1" smtClean="0"/>
              <a:t>해야한다</a:t>
            </a:r>
            <a:r>
              <a:rPr lang="en-US" altLang="ko-KR" sz="1200" dirty="0" smtClean="0"/>
              <a:t>.</a:t>
            </a:r>
          </a:p>
          <a:p>
            <a:r>
              <a:rPr lang="en-US" altLang="ko-KR" sz="1200" dirty="0" smtClean="0"/>
              <a:t> </a:t>
            </a:r>
            <a:r>
              <a:rPr lang="ko-KR" altLang="ko-KR" sz="1200" dirty="0" smtClean="0"/>
              <a:t>중복된 </a:t>
            </a:r>
            <a:r>
              <a:rPr lang="ko-KR" altLang="ko-KR" sz="1200" dirty="0" err="1" smtClean="0"/>
              <a:t>이메일이</a:t>
            </a:r>
            <a:r>
              <a:rPr lang="ko-KR" altLang="ko-KR" sz="1200" dirty="0" smtClean="0"/>
              <a:t> 존재하거나 올바른 </a:t>
            </a:r>
            <a:r>
              <a:rPr lang="ko-KR" altLang="ko-KR" sz="1200" dirty="0" err="1" smtClean="0"/>
              <a:t>이메일</a:t>
            </a:r>
            <a:r>
              <a:rPr lang="ko-KR" altLang="ko-KR" sz="1200" dirty="0" smtClean="0"/>
              <a:t> 형식을 지키지 못한 경우에도 </a:t>
            </a:r>
            <a:r>
              <a:rPr lang="ko-KR" altLang="ko-KR" sz="1200" dirty="0" err="1" smtClean="0"/>
              <a:t>경고창이</a:t>
            </a:r>
            <a:r>
              <a:rPr lang="ko-KR" altLang="ko-KR" sz="1200" dirty="0" smtClean="0"/>
              <a:t> 뜨면서 다시 기입할 것을 요구되는지 확인 </a:t>
            </a:r>
            <a:r>
              <a:rPr lang="ko-KR" altLang="ko-KR" sz="1200" dirty="0" err="1" smtClean="0"/>
              <a:t>해야한다</a:t>
            </a:r>
            <a:r>
              <a:rPr lang="en-US" altLang="ko-KR" sz="1200" dirty="0" smtClean="0"/>
              <a:t>.</a:t>
            </a:r>
          </a:p>
          <a:p>
            <a:r>
              <a:rPr lang="ko-KR" altLang="ko-KR" sz="1200" dirty="0" smtClean="0"/>
              <a:t>비밀번호의 </a:t>
            </a:r>
            <a:r>
              <a:rPr lang="ko-KR" altLang="ko-KR" sz="1200" dirty="0" err="1" smtClean="0"/>
              <a:t>보안성이</a:t>
            </a:r>
            <a:r>
              <a:rPr lang="ko-KR" altLang="ko-KR" sz="1200" dirty="0" smtClean="0"/>
              <a:t> 낮다고 판단되는 부분도 다시 입력할 것을 요구한다</a:t>
            </a:r>
            <a:r>
              <a:rPr lang="en-US" altLang="ko-KR" sz="1200" dirty="0" smtClean="0"/>
              <a:t>. </a:t>
            </a:r>
            <a:r>
              <a:rPr lang="ko-KR" altLang="ko-KR" sz="1200" dirty="0" smtClean="0"/>
              <a:t>필수로 기입해야 하는 정보가 누락되거나 개인 정보 이용 동의를 하지 않은 사용자에 대해서는 회원가입이 진행되지 않으며 정보입력을 요구하는 </a:t>
            </a:r>
            <a:r>
              <a:rPr lang="ko-KR" altLang="ko-KR" sz="1200" dirty="0" err="1" smtClean="0"/>
              <a:t>경고창이</a:t>
            </a:r>
            <a:r>
              <a:rPr lang="ko-KR" altLang="ko-KR" sz="1200" dirty="0" smtClean="0"/>
              <a:t> 뜨는지 확인해야 한다</a:t>
            </a:r>
            <a:r>
              <a:rPr lang="en-US" altLang="ko-KR" sz="1200" dirty="0" smtClean="0"/>
              <a:t>. </a:t>
            </a:r>
          </a:p>
          <a:p>
            <a:r>
              <a:rPr lang="ko-KR" altLang="ko-KR" sz="1200" dirty="0" err="1" smtClean="0"/>
              <a:t>회원가입시</a:t>
            </a:r>
            <a:r>
              <a:rPr lang="en-US" altLang="ko-KR" sz="1200" dirty="0" smtClean="0"/>
              <a:t> 8</a:t>
            </a:r>
            <a:r>
              <a:rPr lang="ko-KR" altLang="ko-KR" sz="1200" dirty="0" smtClean="0"/>
              <a:t>자리 이상의 대</a:t>
            </a:r>
            <a:r>
              <a:rPr lang="en-US" altLang="ko-KR" sz="1200" dirty="0" smtClean="0"/>
              <a:t>/</a:t>
            </a:r>
            <a:r>
              <a:rPr lang="ko-KR" altLang="ko-KR" sz="1200" dirty="0" smtClean="0"/>
              <a:t>소문자</a:t>
            </a:r>
            <a:r>
              <a:rPr lang="en-US" altLang="ko-KR" sz="1200" dirty="0" smtClean="0"/>
              <a:t>, </a:t>
            </a:r>
            <a:r>
              <a:rPr lang="ko-KR" altLang="ko-KR" sz="1200" dirty="0" smtClean="0"/>
              <a:t>특수문자 반드시 포함한 비밀번호가 입력되어지고 가입되어지는지 </a:t>
            </a:r>
            <a:r>
              <a:rPr lang="en-US" altLang="ko-KR" sz="1200" dirty="0" smtClean="0"/>
              <a:t>Testing.</a:t>
            </a:r>
            <a:endParaRPr lang="ko-KR" altLang="ko-KR" sz="1200" dirty="0" smtClean="0"/>
          </a:p>
          <a:p>
            <a:r>
              <a:rPr lang="en-US" altLang="ko-KR" sz="1200" dirty="0" smtClean="0"/>
              <a:t> </a:t>
            </a:r>
            <a:r>
              <a:rPr lang="ko-KR" altLang="ko-KR" sz="1200" dirty="0" err="1" smtClean="0"/>
              <a:t>로그인을</a:t>
            </a:r>
            <a:r>
              <a:rPr lang="ko-KR" altLang="ko-KR" sz="1200" dirty="0" smtClean="0"/>
              <a:t> 할 때는 </a:t>
            </a:r>
            <a:r>
              <a:rPr lang="ko-KR" altLang="ko-KR" sz="1200" dirty="0" err="1" smtClean="0"/>
              <a:t>입력받은</a:t>
            </a:r>
            <a:r>
              <a:rPr lang="ko-KR" altLang="ko-KR" sz="1200" dirty="0" smtClean="0"/>
              <a:t> 계정정보와 </a:t>
            </a:r>
            <a:r>
              <a:rPr lang="en-US" altLang="ko-KR" sz="1200" dirty="0" smtClean="0"/>
              <a:t>DB</a:t>
            </a:r>
            <a:r>
              <a:rPr lang="ko-KR" altLang="ko-KR" sz="1200" dirty="0" smtClean="0"/>
              <a:t>를 조회해서 등록된 아이디가 없을 경우 </a:t>
            </a:r>
            <a:r>
              <a:rPr lang="en-US" altLang="ko-KR" sz="1200" dirty="0" smtClean="0"/>
              <a:t>ID</a:t>
            </a:r>
            <a:r>
              <a:rPr lang="ko-KR" altLang="ko-KR" sz="1200" dirty="0" smtClean="0"/>
              <a:t>를 찾지 못했다는 로그인 실패 </a:t>
            </a:r>
            <a:r>
              <a:rPr lang="ko-KR" altLang="ko-KR" sz="1200" dirty="0" err="1" smtClean="0"/>
              <a:t>팝업창이</a:t>
            </a:r>
            <a:r>
              <a:rPr lang="ko-KR" altLang="ko-KR" sz="1200" dirty="0" smtClean="0"/>
              <a:t> 뜨고</a:t>
            </a:r>
            <a:r>
              <a:rPr lang="en-US" altLang="ko-KR" sz="1200" dirty="0" smtClean="0"/>
              <a:t>, </a:t>
            </a:r>
            <a:r>
              <a:rPr lang="ko-KR" altLang="ko-KR" sz="1200" dirty="0" smtClean="0"/>
              <a:t>아이디는 맞는데 비밀번호가 틀린 경우 올바르지 않은 비밀번호라는 로그인 실패 </a:t>
            </a:r>
            <a:r>
              <a:rPr lang="ko-KR" altLang="ko-KR" sz="1200" dirty="0" err="1" smtClean="0"/>
              <a:t>팝업창이</a:t>
            </a:r>
            <a:r>
              <a:rPr lang="ko-KR" altLang="ko-KR" sz="1200" dirty="0" smtClean="0"/>
              <a:t> </a:t>
            </a:r>
            <a:r>
              <a:rPr lang="ko-KR" altLang="ko-KR" sz="1200" dirty="0" err="1" smtClean="0"/>
              <a:t>떠야함</a:t>
            </a:r>
            <a:endParaRPr lang="en-US" altLang="ko-KR" sz="1200" dirty="0" smtClean="0"/>
          </a:p>
          <a:p>
            <a:r>
              <a:rPr lang="en-US" altLang="ko-KR" sz="1200" dirty="0" smtClean="0"/>
              <a:t> </a:t>
            </a:r>
            <a:r>
              <a:rPr lang="ko-KR" altLang="ko-KR" sz="1200" dirty="0" smtClean="0"/>
              <a:t>판매자가 올려놓은 링크가 이미 재고 부족 등의 이유로 만료되었거나 </a:t>
            </a:r>
            <a:r>
              <a:rPr lang="ko-KR" altLang="ko-KR" sz="1200" dirty="0" err="1" smtClean="0"/>
              <a:t>피싱</a:t>
            </a:r>
            <a:r>
              <a:rPr lang="ko-KR" altLang="ko-KR" sz="1200" dirty="0" smtClean="0"/>
              <a:t> 링크</a:t>
            </a:r>
            <a:r>
              <a:rPr lang="en-US" altLang="ko-KR" sz="1200" dirty="0" smtClean="0"/>
              <a:t>, </a:t>
            </a:r>
            <a:r>
              <a:rPr lang="ko-KR" altLang="ko-KR" sz="1200" dirty="0" smtClean="0"/>
              <a:t>혹은 허위 매물일 가능성이 있다</a:t>
            </a:r>
            <a:r>
              <a:rPr lang="en-US" altLang="ko-KR" sz="1200" dirty="0" smtClean="0"/>
              <a:t>. </a:t>
            </a:r>
          </a:p>
          <a:p>
            <a:r>
              <a:rPr lang="ko-KR" altLang="ko-KR" sz="1200" dirty="0" smtClean="0"/>
              <a:t>만일 </a:t>
            </a:r>
            <a:r>
              <a:rPr lang="ko-KR" altLang="ko-KR" sz="1200" dirty="0" err="1" smtClean="0"/>
              <a:t>피싱</a:t>
            </a:r>
            <a:r>
              <a:rPr lang="ko-KR" altLang="ko-KR" sz="1200" dirty="0" smtClean="0"/>
              <a:t> 링크나 허위 매물이 올라왔을 경우</a:t>
            </a:r>
            <a:r>
              <a:rPr lang="en-US" altLang="ko-KR" sz="1200" dirty="0" smtClean="0"/>
              <a:t>, </a:t>
            </a:r>
            <a:r>
              <a:rPr lang="ko-KR" altLang="ko-KR" sz="1200" dirty="0" smtClean="0"/>
              <a:t>이를 재빨리 삭제하고 허위 매물을 올린 판매자의 계정을 정지시키는지 확인</a:t>
            </a:r>
            <a:r>
              <a:rPr lang="en-US" altLang="ko-KR" sz="1200" dirty="0" smtClean="0"/>
              <a:t>. </a:t>
            </a:r>
          </a:p>
          <a:p>
            <a:r>
              <a:rPr lang="ko-KR" altLang="ko-KR" sz="1200" dirty="0" smtClean="0"/>
              <a:t>재고 부족일 경우에는 상품이 소진되었다는 메시지를 띄워주며 실시간으로 전환할 수 있게끔 한다</a:t>
            </a:r>
            <a:r>
              <a:rPr lang="en-US" altLang="ko-KR" sz="1200" dirty="0" smtClean="0"/>
              <a:t>. </a:t>
            </a:r>
          </a:p>
          <a:p>
            <a:r>
              <a:rPr lang="ko-KR" altLang="ko-KR" sz="1200" dirty="0" smtClean="0"/>
              <a:t>사용자가 검색</a:t>
            </a:r>
            <a:r>
              <a:rPr lang="en-US" altLang="ko-KR" sz="1200" dirty="0" smtClean="0"/>
              <a:t>, </a:t>
            </a:r>
            <a:r>
              <a:rPr lang="ko-KR" altLang="ko-KR" sz="1200" dirty="0" smtClean="0"/>
              <a:t>커뮤니티 사용을 전혀 하지 않고 신규로 가입한 회원일 가능성이 있으며 상품을 추천하기에는 충분하지 못한 데이터를 보유했을 가능성이 있다</a:t>
            </a:r>
            <a:r>
              <a:rPr lang="en-US" altLang="ko-KR" sz="1200" dirty="0" smtClean="0"/>
              <a:t>. </a:t>
            </a:r>
            <a:r>
              <a:rPr lang="ko-KR" altLang="ko-KR" sz="1200" dirty="0" smtClean="0"/>
              <a:t>이럴 경우 개별적으로 제공되는 상품 추천 기능을 초기에는 사용자에게 좋은 평점과</a:t>
            </a:r>
            <a:r>
              <a:rPr lang="en-US" altLang="ko-KR" sz="1200" dirty="0" smtClean="0"/>
              <a:t>/</a:t>
            </a:r>
            <a:r>
              <a:rPr lang="ko-KR" altLang="ko-KR" sz="1200" dirty="0" smtClean="0"/>
              <a:t>판매량이 높은 상품을 바탕으로 추천되는지 확인해야 한다</a:t>
            </a:r>
            <a:r>
              <a:rPr lang="en-US" altLang="ko-KR" sz="1200" dirty="0" smtClean="0"/>
              <a:t>.</a:t>
            </a:r>
            <a:endParaRPr lang="ko-KR" altLang="ko-KR" sz="1200" dirty="0" smtClean="0"/>
          </a:p>
          <a:p>
            <a:r>
              <a:rPr lang="en-US" altLang="ko-KR" sz="1200" dirty="0" smtClean="0"/>
              <a:t> </a:t>
            </a:r>
            <a:r>
              <a:rPr lang="ko-KR" altLang="ko-KR" sz="1200" dirty="0" smtClean="0"/>
              <a:t>판매자의 실제 보유한 재고 수량이 맞지 않거나 결제가 제대로 이루어지지 못할 가능성이 있다</a:t>
            </a:r>
            <a:r>
              <a:rPr lang="en-US" altLang="ko-KR" sz="1200" dirty="0" smtClean="0"/>
              <a:t>. </a:t>
            </a:r>
            <a:r>
              <a:rPr lang="ko-KR" altLang="ko-KR" sz="1200" dirty="0" smtClean="0"/>
              <a:t>판매자가 실시간으로 물건 재고가 떨어지면 바로 사이트에 데이터를 전송해 품절 상품으로 전환되면서 구매 링크가 종료되는지 확인해야 한다</a:t>
            </a:r>
            <a:r>
              <a:rPr lang="en-US" altLang="ko-KR" sz="1200" dirty="0" smtClean="0"/>
              <a:t>.</a:t>
            </a:r>
          </a:p>
          <a:p>
            <a:r>
              <a:rPr lang="ko-KR" altLang="ko-KR" sz="1200" dirty="0" err="1" smtClean="0"/>
              <a:t>마일리지</a:t>
            </a:r>
            <a:r>
              <a:rPr lang="ko-KR" altLang="ko-KR" sz="1200" dirty="0" smtClean="0"/>
              <a:t> 포인트를 받기 위해 반복적으로 리뷰를 남길 수가 있는데</a:t>
            </a:r>
            <a:r>
              <a:rPr lang="en-US" altLang="ko-KR" sz="1200" dirty="0" smtClean="0"/>
              <a:t>. </a:t>
            </a:r>
            <a:r>
              <a:rPr lang="ko-KR" altLang="ko-KR" sz="1200" dirty="0" smtClean="0"/>
              <a:t>이럴 경우 최대 한 건의 거래에서 한 개의 리뷰만 </a:t>
            </a:r>
            <a:r>
              <a:rPr lang="ko-KR" altLang="ko-KR" sz="1200" dirty="0" err="1" smtClean="0"/>
              <a:t>마일리지</a:t>
            </a:r>
            <a:r>
              <a:rPr lang="ko-KR" altLang="ko-KR" sz="1200" dirty="0" smtClean="0"/>
              <a:t> 포인트를 지급되어야 함</a:t>
            </a:r>
          </a:p>
          <a:p>
            <a:r>
              <a:rPr lang="ko-KR" altLang="ko-KR" sz="1200" dirty="0" smtClean="0"/>
              <a:t>욕설과 비방 혹은 혐오스럽거나 부적절한 이미지를 게시했을 경우 이를 </a:t>
            </a:r>
            <a:r>
              <a:rPr lang="ko-KR" altLang="ko-KR" sz="1200" dirty="0" err="1" smtClean="0"/>
              <a:t>필터링하는지</a:t>
            </a:r>
            <a:r>
              <a:rPr lang="ko-KR" altLang="ko-KR" sz="1200" dirty="0" smtClean="0"/>
              <a:t> 확인해야 함</a:t>
            </a:r>
          </a:p>
          <a:p>
            <a:r>
              <a:rPr lang="ko-KR" altLang="ko-KR" sz="1200" dirty="0" smtClean="0"/>
              <a:t>글쓴이가 수정을 하는 상황이거나 글을 작성할 때 데이터베이스와 서버간의 문제로 인해 수정이 안되거나 글이 올라가지 않을 수도 있다</a:t>
            </a:r>
            <a:r>
              <a:rPr lang="en-US" altLang="ko-KR" sz="1200" dirty="0" smtClean="0"/>
              <a:t>. </a:t>
            </a:r>
            <a:r>
              <a:rPr lang="ko-KR" altLang="ko-KR" sz="1200" dirty="0" smtClean="0"/>
              <a:t>그럴 때를 대비하여 기 작성된 문서 내용을 쿠키를 통해 가지고 있고 서버 문제로 인해 등록이 되지 않는다면 </a:t>
            </a:r>
            <a:r>
              <a:rPr lang="ko-KR" altLang="ko-KR" sz="1200" dirty="0" err="1" smtClean="0"/>
              <a:t>에러창이</a:t>
            </a:r>
            <a:r>
              <a:rPr lang="ko-KR" altLang="ko-KR" sz="1200" dirty="0" smtClean="0"/>
              <a:t> </a:t>
            </a:r>
            <a:r>
              <a:rPr lang="ko-KR" altLang="ko-KR" sz="1200" dirty="0" err="1" smtClean="0"/>
              <a:t>나와야함</a:t>
            </a:r>
            <a:r>
              <a:rPr lang="en-US" altLang="ko-KR" sz="1200" dirty="0" smtClean="0"/>
              <a:t>.</a:t>
            </a:r>
            <a:endParaRPr lang="ko-KR" altLang="ko-KR" sz="1200" dirty="0" smtClean="0"/>
          </a:p>
          <a:p>
            <a:r>
              <a:rPr lang="en-US" altLang="ko-KR" sz="1200" dirty="0" smtClean="0"/>
              <a:t> </a:t>
            </a:r>
            <a:r>
              <a:rPr lang="ko-KR" altLang="ko-KR" sz="1200" dirty="0" smtClean="0"/>
              <a:t>커뮤니티 항목과 달리 실시간성이 중요한 부분이므로 서로의 정보가 오감에 있어 시간차가 발생하지 않아야 한다</a:t>
            </a:r>
            <a:r>
              <a:rPr lang="en-US" altLang="ko-KR" sz="1200" dirty="0" smtClean="0"/>
              <a:t>.(</a:t>
            </a:r>
            <a:r>
              <a:rPr lang="ko-KR" altLang="ko-KR" sz="1200" dirty="0" smtClean="0"/>
              <a:t>실시간으로 구현되는지 </a:t>
            </a:r>
            <a:r>
              <a:rPr lang="ko-KR" altLang="ko-KR" sz="1200" dirty="0" err="1" smtClean="0"/>
              <a:t>확인해야함</a:t>
            </a:r>
            <a:r>
              <a:rPr lang="en-US" altLang="ko-KR" sz="1200" dirty="0" smtClean="0"/>
              <a:t>)</a:t>
            </a:r>
            <a:endParaRPr lang="ko-KR" altLang="ko-KR" sz="1200" dirty="0" smtClean="0"/>
          </a:p>
          <a:p>
            <a:r>
              <a:rPr lang="en-US" altLang="ko-KR" sz="1200" dirty="0" smtClean="0"/>
              <a:t> </a:t>
            </a:r>
            <a:r>
              <a:rPr lang="ko-KR" altLang="ko-KR" sz="1200" dirty="0" smtClean="0"/>
              <a:t>서버의 과부화를 </a:t>
            </a:r>
            <a:r>
              <a:rPr lang="ko-KR" altLang="ko-KR" sz="1200" dirty="0" err="1" smtClean="0"/>
              <a:t>막기위해</a:t>
            </a:r>
            <a:r>
              <a:rPr lang="ko-KR" altLang="ko-KR" sz="1200" dirty="0" smtClean="0"/>
              <a:t> 동영상과 사진 첨부에 있어서는 한번에 보낼 수 있는 용량을 제한 하여야 한다</a:t>
            </a:r>
            <a:r>
              <a:rPr lang="en-US" altLang="ko-KR" sz="1200" dirty="0" smtClean="0"/>
              <a:t>. (</a:t>
            </a:r>
            <a:r>
              <a:rPr lang="ko-KR" altLang="ko-KR" sz="1200" dirty="0" smtClean="0"/>
              <a:t>고화질 사진 제외</a:t>
            </a:r>
            <a:r>
              <a:rPr lang="en-US" altLang="ko-KR" sz="1200" dirty="0" smtClean="0"/>
              <a:t>, 30</a:t>
            </a:r>
            <a:r>
              <a:rPr lang="ko-KR" altLang="ko-KR" sz="1200" dirty="0" smtClean="0"/>
              <a:t>분 넘는 동영상 제외 기능이 정상적으로 작동되는지 확인</a:t>
            </a:r>
            <a:r>
              <a:rPr lang="en-US" altLang="ko-KR" sz="1200" dirty="0" smtClean="0"/>
              <a:t>)</a:t>
            </a:r>
            <a:endParaRPr lang="ko-KR" altLang="ko-KR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C27D69-A41D-4693-8801-15C914822C4C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06492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각각의 </a:t>
            </a:r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Unit</a:t>
            </a:r>
            <a:r>
              <a:rPr lang="ko-KR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마다 다음과 같은 </a:t>
            </a:r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Test Case</a:t>
            </a:r>
            <a:r>
              <a:rPr lang="ko-KR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들을 작성해서 전체적인 소프트웨어의 완전성을 높임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C27D69-A41D-4693-8801-15C914822C4C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06492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Component</a:t>
            </a:r>
            <a:r>
              <a:rPr lang="ko-KR" altLang="ko-KR" dirty="0"/>
              <a:t>들이 각각의 </a:t>
            </a:r>
            <a:r>
              <a:rPr lang="en-US" altLang="ko-KR" dirty="0"/>
              <a:t>DB</a:t>
            </a:r>
            <a:r>
              <a:rPr lang="ko-KR" altLang="ko-KR" dirty="0"/>
              <a:t>를 건드리지 않고 독립된 </a:t>
            </a:r>
            <a:r>
              <a:rPr lang="en-US" altLang="ko-KR" dirty="0"/>
              <a:t>DB</a:t>
            </a:r>
            <a:r>
              <a:rPr lang="ko-KR" altLang="ko-KR" dirty="0"/>
              <a:t>에 저장해야 하는지 이를 </a:t>
            </a:r>
            <a:r>
              <a:rPr lang="ko-KR" altLang="ko-KR" dirty="0" smtClean="0"/>
              <a:t>확인해야 한다</a:t>
            </a:r>
            <a:r>
              <a:rPr lang="en-US" altLang="ko-KR" dirty="0" smtClean="0"/>
              <a:t>. </a:t>
            </a:r>
            <a:r>
              <a:rPr lang="ko-KR" altLang="ko-KR" dirty="0"/>
              <a:t>동시에 각각의</a:t>
            </a:r>
            <a:r>
              <a:rPr lang="en-US" altLang="ko-KR" dirty="0"/>
              <a:t> DB</a:t>
            </a:r>
            <a:r>
              <a:rPr lang="ko-KR" altLang="ko-KR" dirty="0"/>
              <a:t>는  데이터베이스 </a:t>
            </a:r>
            <a:r>
              <a:rPr lang="ko-KR" altLang="ko-KR" dirty="0" err="1"/>
              <a:t>핸들러에</a:t>
            </a:r>
            <a:r>
              <a:rPr lang="ko-KR" altLang="ko-KR" dirty="0"/>
              <a:t> 의해 정상적으로 작동하는지 테스트 </a:t>
            </a:r>
            <a:r>
              <a:rPr lang="ko-KR" altLang="ko-KR" dirty="0" smtClean="0"/>
              <a:t>되어야 함</a:t>
            </a:r>
            <a:r>
              <a:rPr lang="en-US" altLang="ko-KR" dirty="0" smtClean="0"/>
              <a:t>.</a:t>
            </a:r>
            <a:endParaRPr lang="ko-KR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C27D69-A41D-4693-8801-15C914822C4C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06492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ko-KR" sz="1200" b="1" dirty="0" smtClean="0">
                <a:latin typeface="+mn-ea"/>
              </a:rPr>
              <a:t>각 기능들을 시스템 차원에서 관리하고 특히 </a:t>
            </a:r>
            <a:r>
              <a:rPr lang="ko-KR" altLang="ko-KR" sz="1200" b="1" dirty="0" err="1" smtClean="0">
                <a:latin typeface="+mn-ea"/>
              </a:rPr>
              <a:t>피싱</a:t>
            </a:r>
            <a:r>
              <a:rPr lang="en-US" altLang="ko-KR" sz="1200" b="1" dirty="0" smtClean="0">
                <a:latin typeface="+mn-ea"/>
              </a:rPr>
              <a:t> </a:t>
            </a:r>
            <a:r>
              <a:rPr lang="ko-KR" altLang="ko-KR" sz="1200" b="1" dirty="0" smtClean="0">
                <a:latin typeface="+mn-ea"/>
              </a:rPr>
              <a:t>매물이나 허위매물을 올린 유저에 대한 단속이 </a:t>
            </a:r>
            <a:endParaRPr lang="en-US" altLang="ko-KR" sz="1200" b="1" dirty="0" smtClean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ko-KR" sz="1200" b="1" dirty="0" smtClean="0">
                <a:latin typeface="+mn-ea"/>
              </a:rPr>
              <a:t>정확히 이루어질 수 있게 관리자 계정이 정확하게</a:t>
            </a:r>
            <a:r>
              <a:rPr lang="en-US" altLang="ko-KR" sz="1200" b="1" dirty="0" smtClean="0">
                <a:latin typeface="+mn-ea"/>
              </a:rPr>
              <a:t> System</a:t>
            </a:r>
            <a:r>
              <a:rPr lang="ko-KR" altLang="ko-KR" sz="1200" b="1" dirty="0" smtClean="0">
                <a:latin typeface="+mn-ea"/>
              </a:rPr>
              <a:t>에 작동되는지 확인해야 할 필요가 </a:t>
            </a:r>
            <a:r>
              <a:rPr lang="en-US" altLang="ko-KR" sz="1200" b="1" dirty="0" smtClean="0">
                <a:latin typeface="+mn-ea"/>
              </a:rPr>
              <a:t> </a:t>
            </a:r>
            <a:r>
              <a:rPr lang="ko-KR" altLang="en-US" sz="1200" b="1" dirty="0" smtClean="0">
                <a:latin typeface="+mn-ea"/>
              </a:rPr>
              <a:t>있음</a:t>
            </a:r>
            <a:endParaRPr lang="ko-KR" altLang="ko-KR" sz="1200" dirty="0" smtClean="0">
              <a:latin typeface="+mn-ea"/>
            </a:endParaRPr>
          </a:p>
          <a:p>
            <a:endParaRPr lang="ko-KR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C27D69-A41D-4693-8801-15C914822C4C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064922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C27D69-A41D-4693-8801-15C914822C4C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064922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  <a:p>
            <a:r>
              <a:rPr lang="ko-KR" altLang="en-US" dirty="0"/>
              <a:t>통계 프로그램 </a:t>
            </a:r>
            <a:r>
              <a:rPr lang="en-US" altLang="ko-KR" dirty="0"/>
              <a:t>R,</a:t>
            </a:r>
            <a:r>
              <a:rPr lang="en-US" altLang="ko-KR" baseline="0" dirty="0"/>
              <a:t> BOOTSTRAP, </a:t>
            </a:r>
            <a:r>
              <a:rPr lang="en-US" altLang="ko-KR" baseline="0" dirty="0" err="1"/>
              <a:t>Django</a:t>
            </a:r>
            <a:r>
              <a:rPr lang="en-US" altLang="ko-KR" baseline="0" dirty="0"/>
              <a:t>, MYSQL, </a:t>
            </a:r>
            <a:r>
              <a:rPr lang="ko-KR" altLang="en-US" baseline="0" dirty="0" err="1"/>
              <a:t>오픈소스</a:t>
            </a:r>
            <a:r>
              <a:rPr lang="ko-KR" altLang="en-US" baseline="0" dirty="0"/>
              <a:t> 유기동물 </a:t>
            </a:r>
            <a:r>
              <a:rPr lang="en-US" altLang="ko-KR" baseline="0" dirty="0"/>
              <a:t>API </a:t>
            </a:r>
            <a:r>
              <a:rPr lang="ko-KR" altLang="en-US" baseline="0" dirty="0"/>
              <a:t>등을 활용하여 이를 바탕으로 시스템을 설계함</a:t>
            </a:r>
            <a:r>
              <a:rPr lang="en-US" altLang="ko-KR" baseline="0" dirty="0"/>
              <a:t>.</a:t>
            </a:r>
            <a:endParaRPr lang="ko-KR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C27D69-A41D-4693-8801-15C914822C4C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06492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4ACC73-E7DB-4CDC-915D-143E1B1AC877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895015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Petkage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유기동물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API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통해 다양한 동물들의 사진을 데이터베이스에 저장한다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한편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사용자들이 본인의 동물 상담을 위해 사진 등을 첨부할 때 시스템은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User Data Collecting System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통해 해당 자료들을 저장한다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여기서 시스템을 통해 다음과 같은 기능을 예상해볼 수 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다양한 동물 사진들을 다양한 카테고리 및 태그로 분류하고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이를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TensorFlow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학습시키면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사용자가 올렸던 데이터들을 바탕으로 선호하는 동물 및 생김새 등을 예측해 사용자에게 추천할 수 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즉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기존에 있는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User Data Collecting System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과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Recommendation System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TensorFlow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접목시킨다면 사용자들에게 애완용품만 추천하는 것이 아닌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분양할 가능성이 있는 동물을 추천할 수도 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이는 사용자들이 잠재적으로 분양할 법한 동물들을 가장 먼저 보여줌으로써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유기동물의 분양을 촉진시킬 가능성이 존재하기 때문에 사회적으로도 기대되는 이득이 많다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C27D69-A41D-4693-8801-15C914822C4C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064922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Petkage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시스템은 다양한 용품을 팔기 때문에 사용자들이 구매한 데이터들을 토대로 하나의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트렌드를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파악할 수 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하지만 이는 시스템 내부에 한정된 것이기 때문에 실제 많은 사람들이 어떤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트렌드를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인식하고 따르는 지 조사해 시스템 내부적으로 적용할 필요가 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그로 인해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Recommendation System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더 높은 정확성과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트렌드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민감도를 부여할 수 있기 때문이다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그러므로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Facebook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이나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Twitter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등 다양한 사람들이 사용하면서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API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구하기 쉬운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SNS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들과 연계해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Petkage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만의 페이지를 만든 후 사회적인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트렌드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혹은 이슈 등을 분석해서 상품 구매를 하는 이용자들에게 더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트렌드에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맞는 상품을 추천해줄 수 있을 것이다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C27D69-A41D-4693-8801-15C914822C4C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064922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Consulting System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은 사용자가 입력한 자료를 바탕으로 전문의와의 상담을 중개해주는 시스템이다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여기서 한 발 나아가 사용자가 직접 해당 전문의가 근무하는 병원에 찾아가 더 심층적인 상담 및 진단을 받을 수 있다면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사용자의 만족도가 더 높아질 것이다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이를 위해 필요한 것은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Geocoder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일반 사용자의 위치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그리고 인증된 사용자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수의사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병원 위치를 함께 시스템의 데이터베이스에 저장한 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사용자가 원할 시 주변의 전문 인력을 연결해준다면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상담을 위해 직업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Petkage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에서 연결해준 전문의와 더 신뢰도 있고 전문적인 면대면 진단을 받을 수 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주소와 좌표를 추출하는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API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등을 이용해 해당 기능을 개발한다면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Consulting System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은 단순히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게시글과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상담으로 끝나는 시스템이 아닌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현실의 애완동물에게 직접적인 치료나 처방을 효율적으로 해줄 수 있는 시스템으로 거듭날 것이다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C27D69-A41D-4693-8801-15C914822C4C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064922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4ACC73-E7DB-4CDC-915D-143E1B1AC877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034950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4ACC73-E7DB-4CDC-915D-143E1B1AC877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725799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4ACC73-E7DB-4CDC-915D-143E1B1AC877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837953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4ACC73-E7DB-4CDC-915D-143E1B1AC877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83795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4ACC73-E7DB-4CDC-915D-143E1B1AC877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43887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4ACC73-E7DB-4CDC-915D-143E1B1AC877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89429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dirty="0">
                <a:latin typeface="+mn-ea"/>
              </a:rPr>
              <a:t>기존 네이버카페 </a:t>
            </a:r>
            <a:r>
              <a:rPr lang="en-US" altLang="ko-KR" sz="1200" dirty="0">
                <a:latin typeface="+mn-ea"/>
              </a:rPr>
              <a:t>: </a:t>
            </a:r>
          </a:p>
          <a:p>
            <a:r>
              <a:rPr lang="ko-KR" altLang="en-US" sz="1200" dirty="0">
                <a:latin typeface="+mn-ea"/>
              </a:rPr>
              <a:t>커뮤니티 및 정보공유 중심</a:t>
            </a:r>
            <a:r>
              <a:rPr lang="en-US" altLang="ko-KR" sz="1200" dirty="0">
                <a:latin typeface="+mn-ea"/>
              </a:rPr>
              <a:t> + </a:t>
            </a:r>
            <a:r>
              <a:rPr lang="ko-KR" altLang="en-US" sz="1200" dirty="0">
                <a:latin typeface="+mn-ea"/>
              </a:rPr>
              <a:t>이벤트성 공동구매</a:t>
            </a:r>
            <a:endParaRPr lang="en-US" altLang="ko-KR" sz="1200" dirty="0">
              <a:latin typeface="+mn-ea"/>
            </a:endParaRPr>
          </a:p>
          <a:p>
            <a:r>
              <a:rPr lang="en-US" altLang="ko-KR" sz="1200" dirty="0">
                <a:latin typeface="+mn-ea"/>
              </a:rPr>
              <a:t>-</a:t>
            </a:r>
            <a:r>
              <a:rPr lang="ko-KR" altLang="en-US" sz="1200" dirty="0">
                <a:latin typeface="+mn-ea"/>
              </a:rPr>
              <a:t>단순 협찬에서 그치고 공동구매 비리 존재</a:t>
            </a:r>
            <a:endParaRPr lang="en-US" altLang="ko-KR" sz="1200" dirty="0">
              <a:latin typeface="+mn-ea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4ACC73-E7DB-4CDC-915D-143E1B1AC877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88450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6D3EC1-29AB-41D7-9BC8-455544E5997E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74239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4ACC73-E7DB-4CDC-915D-143E1B1AC877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23081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4ACC73-E7DB-4CDC-915D-143E1B1AC877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54439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4ACC73-E7DB-4CDC-915D-143E1B1AC877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64583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63D52-B5BE-4FF6-949B-64820011A74C}" type="datetimeFigureOut">
              <a:rPr lang="ko-KR" altLang="en-US" smtClean="0"/>
              <a:t>2020-06-09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8C0FB-1FB5-4B89-9B9F-6BA0D50787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53005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63D52-B5BE-4FF6-949B-64820011A74C}" type="datetimeFigureOut">
              <a:rPr lang="ko-KR" altLang="en-US" smtClean="0"/>
              <a:t>2020-06-09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8C0FB-1FB5-4B89-9B9F-6BA0D50787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84347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63D52-B5BE-4FF6-949B-64820011A74C}" type="datetimeFigureOut">
              <a:rPr lang="ko-KR" altLang="en-US" smtClean="0"/>
              <a:t>2020-06-09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8C0FB-1FB5-4B89-9B9F-6BA0D50787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18684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63D52-B5BE-4FF6-949B-64820011A74C}" type="datetimeFigureOut">
              <a:rPr lang="ko-KR" altLang="en-US" smtClean="0"/>
              <a:t>2020-06-09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8C0FB-1FB5-4B89-9B9F-6BA0D50787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35444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63D52-B5BE-4FF6-949B-64820011A74C}" type="datetimeFigureOut">
              <a:rPr lang="ko-KR" altLang="en-US" smtClean="0"/>
              <a:t>2020-06-09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8C0FB-1FB5-4B89-9B9F-6BA0D50787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45377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63D52-B5BE-4FF6-949B-64820011A74C}" type="datetimeFigureOut">
              <a:rPr lang="ko-KR" altLang="en-US" smtClean="0"/>
              <a:t>2020-06-09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8C0FB-1FB5-4B89-9B9F-6BA0D50787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62056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63D52-B5BE-4FF6-949B-64820011A74C}" type="datetimeFigureOut">
              <a:rPr lang="ko-KR" altLang="en-US" smtClean="0"/>
              <a:t>2020-06-09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8C0FB-1FB5-4B89-9B9F-6BA0D50787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77321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63D52-B5BE-4FF6-949B-64820011A74C}" type="datetimeFigureOut">
              <a:rPr lang="ko-KR" altLang="en-US" smtClean="0"/>
              <a:t>2020-06-09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8C0FB-1FB5-4B89-9B9F-6BA0D50787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7633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63D52-B5BE-4FF6-949B-64820011A74C}" type="datetimeFigureOut">
              <a:rPr lang="ko-KR" altLang="en-US" smtClean="0"/>
              <a:t>2020-06-09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8C0FB-1FB5-4B89-9B9F-6BA0D50787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1692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63D52-B5BE-4FF6-949B-64820011A74C}" type="datetimeFigureOut">
              <a:rPr lang="ko-KR" altLang="en-US" smtClean="0"/>
              <a:t>2020-06-09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8C0FB-1FB5-4B89-9B9F-6BA0D50787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9401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63D52-B5BE-4FF6-949B-64820011A74C}" type="datetimeFigureOut">
              <a:rPr lang="ko-KR" altLang="en-US" smtClean="0"/>
              <a:t>2020-06-09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8C0FB-1FB5-4B89-9B9F-6BA0D50787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26812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263D52-B5BE-4FF6-949B-64820011A74C}" type="datetimeFigureOut">
              <a:rPr lang="ko-KR" altLang="en-US" smtClean="0"/>
              <a:t>2020-06-09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18C0FB-1FB5-4B89-9B9F-6BA0D50787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09381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24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svg"/><Relationship Id="rId5" Type="http://schemas.openxmlformats.org/officeDocument/2006/relationships/image" Target="../media/image25.png"/><Relationship Id="rId10" Type="http://schemas.openxmlformats.org/officeDocument/2006/relationships/image" Target="../media/image35.svg"/><Relationship Id="rId4" Type="http://schemas.openxmlformats.org/officeDocument/2006/relationships/image" Target="../media/image31.svg"/><Relationship Id="rId9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jpe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jpe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image" Target="../media/image11.png"/><Relationship Id="rId7" Type="http://schemas.openxmlformats.org/officeDocument/2006/relationships/image" Target="../media/image1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svg"/><Relationship Id="rId5" Type="http://schemas.openxmlformats.org/officeDocument/2006/relationships/image" Target="../media/image19.png"/><Relationship Id="rId4" Type="http://schemas.openxmlformats.org/officeDocument/2006/relationships/image" Target="../media/image19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1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svg"/><Relationship Id="rId5" Type="http://schemas.openxmlformats.org/officeDocument/2006/relationships/image" Target="../media/image22.png"/><Relationship Id="rId4" Type="http://schemas.openxmlformats.org/officeDocument/2006/relationships/image" Target="../media/image2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FADDC411-8008-447C-BC89-3BCA11DA26E0}"/>
              </a:ext>
            </a:extLst>
          </p:cNvPr>
          <p:cNvSpPr/>
          <p:nvPr/>
        </p:nvSpPr>
        <p:spPr>
          <a:xfrm>
            <a:off x="3270302" y="1118491"/>
            <a:ext cx="6178498" cy="32327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pic>
        <p:nvPicPr>
          <p:cNvPr id="1026" name="Picture 2" descr="Dog cat pet circle round cartoon logo vector icon | Premium Vector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3414" y="2399622"/>
            <a:ext cx="1901571" cy="1901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>
            <a:extLst>
              <a:ext uri="{FF2B5EF4-FFF2-40B4-BE49-F238E27FC236}">
                <a16:creationId xmlns="" xmlns:a16="http://schemas.microsoft.com/office/drawing/2014/main" id="{D4903F42-46C7-4A05-AD7B-435CACF4CEFD}"/>
              </a:ext>
            </a:extLst>
          </p:cNvPr>
          <p:cNvSpPr/>
          <p:nvPr/>
        </p:nvSpPr>
        <p:spPr>
          <a:xfrm>
            <a:off x="5750456" y="2921593"/>
            <a:ext cx="359922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>
                <a:latin typeface="나눔스퀘어 ExtraBold" pitchFamily="50" charset="-127"/>
                <a:ea typeface="나눔스퀘어 ExtraBold" pitchFamily="50" charset="-127"/>
              </a:rPr>
              <a:t>Pet-Ecommerce Service With  Big Data &amp; Integration</a:t>
            </a:r>
            <a:endParaRPr lang="ko-KR" altLang="en-US" sz="2400" b="1" dirty="0">
              <a:latin typeface="나눔스퀘어 ExtraBold" pitchFamily="50" charset="-127"/>
              <a:ea typeface="나눔스퀘어 ExtraBold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DE5B4CB7-BF0B-4794-A2EC-65655F11DC0C}"/>
              </a:ext>
            </a:extLst>
          </p:cNvPr>
          <p:cNvSpPr txBox="1"/>
          <p:nvPr/>
        </p:nvSpPr>
        <p:spPr>
          <a:xfrm>
            <a:off x="3775512" y="1118491"/>
            <a:ext cx="506895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600" b="1" dirty="0" err="1">
                <a:solidFill>
                  <a:srgbClr val="FFC000"/>
                </a:solidFill>
                <a:latin typeface="+mn-ea"/>
                <a:cs typeface="Aharoni" panose="020B0604020202020204" pitchFamily="2" charset="-79"/>
              </a:rPr>
              <a:t>Petkage</a:t>
            </a:r>
            <a:endParaRPr lang="ko-KR" altLang="en-US" sz="9600" b="1" dirty="0">
              <a:solidFill>
                <a:srgbClr val="FFC000"/>
              </a:solidFill>
              <a:latin typeface="+mn-ea"/>
              <a:cs typeface="Aharoni" panose="020B0604020202020204" pitchFamily="2" charset="-79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066928" y="4440996"/>
            <a:ext cx="47230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Team 2# </a:t>
            </a:r>
            <a:r>
              <a:rPr lang="ko-KR" altLang="en-US" b="1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김소희 김준형  김태경 안영민 한승희</a:t>
            </a:r>
          </a:p>
        </p:txBody>
      </p:sp>
    </p:spTree>
    <p:extLst>
      <p:ext uri="{BB962C8B-B14F-4D97-AF65-F5344CB8AC3E}">
        <p14:creationId xmlns:p14="http://schemas.microsoft.com/office/powerpoint/2010/main" val="18574914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="" xmlns:a16="http://schemas.microsoft.com/office/drawing/2014/main" id="{48245B28-7D25-4F65-9ABB-C1C65059BBEF}"/>
              </a:ext>
            </a:extLst>
          </p:cNvPr>
          <p:cNvGrpSpPr/>
          <p:nvPr/>
        </p:nvGrpSpPr>
        <p:grpSpPr>
          <a:xfrm>
            <a:off x="400347" y="360867"/>
            <a:ext cx="3494495" cy="461665"/>
            <a:chOff x="177139" y="302180"/>
            <a:chExt cx="3494495" cy="461665"/>
          </a:xfrm>
          <a:scene3d>
            <a:camera prst="obliqueTopLeft"/>
            <a:lightRig rig="threePt" dir="t"/>
          </a:scene3d>
        </p:grpSpPr>
        <p:sp>
          <p:nvSpPr>
            <p:cNvPr id="9" name="TextBox 8">
              <a:extLst>
                <a:ext uri="{FF2B5EF4-FFF2-40B4-BE49-F238E27FC236}">
                  <a16:creationId xmlns="" xmlns:a16="http://schemas.microsoft.com/office/drawing/2014/main" id="{6D335B48-7B44-4700-8DDA-801BADFB1388}"/>
                </a:ext>
              </a:extLst>
            </p:cNvPr>
            <p:cNvSpPr txBox="1"/>
            <p:nvPr/>
          </p:nvSpPr>
          <p:spPr>
            <a:xfrm>
              <a:off x="215239" y="302180"/>
              <a:ext cx="345639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spc="-150" dirty="0">
                  <a:solidFill>
                    <a:srgbClr val="042A54"/>
                  </a:solidFill>
                  <a:latin typeface="+mn-ea"/>
                </a:rPr>
                <a:t> </a:t>
              </a:r>
              <a:r>
                <a:rPr lang="en-US" altLang="ko-KR" sz="2400" b="1" spc="-150" dirty="0">
                  <a:solidFill>
                    <a:srgbClr val="042A5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Main features : </a:t>
              </a:r>
              <a:r>
                <a:rPr lang="ko-KR" altLang="en-US" sz="2400" spc="-150" dirty="0">
                  <a:solidFill>
                    <a:srgbClr val="042A5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반려상담</a:t>
              </a:r>
              <a:endParaRPr lang="ko-KR" altLang="en-US" sz="2400" spc="-150" dirty="0">
                <a:solidFill>
                  <a:srgbClr val="042A54"/>
                </a:solidFill>
                <a:latin typeface="+mn-ea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="" xmlns:a16="http://schemas.microsoft.com/office/drawing/2014/main" id="{E6F40A86-EFBE-4A87-818B-E1306EF946DE}"/>
                </a:ext>
              </a:extLst>
            </p:cNvPr>
            <p:cNvSpPr/>
            <p:nvPr/>
          </p:nvSpPr>
          <p:spPr>
            <a:xfrm>
              <a:off x="177139" y="381000"/>
              <a:ext cx="76200" cy="307182"/>
            </a:xfrm>
            <a:prstGeom prst="rect">
              <a:avLst/>
            </a:prstGeom>
            <a:solidFill>
              <a:srgbClr val="063E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150">
                <a:latin typeface="+mn-ea"/>
              </a:endParaRPr>
            </a:p>
          </p:txBody>
        </p:sp>
      </p:grpSp>
      <p:cxnSp>
        <p:nvCxnSpPr>
          <p:cNvPr id="11" name="직선 연결선 10">
            <a:extLst>
              <a:ext uri="{FF2B5EF4-FFF2-40B4-BE49-F238E27FC236}">
                <a16:creationId xmlns="" xmlns:a16="http://schemas.microsoft.com/office/drawing/2014/main" id="{9ACEBC2F-6AAC-4E79-AD12-3BE2C78C4BFA}"/>
              </a:ext>
            </a:extLst>
          </p:cNvPr>
          <p:cNvCxnSpPr>
            <a:cxnSpLocks/>
          </p:cNvCxnSpPr>
          <p:nvPr/>
        </p:nvCxnSpPr>
        <p:spPr>
          <a:xfrm>
            <a:off x="5257" y="877733"/>
            <a:ext cx="1341938" cy="0"/>
          </a:xfrm>
          <a:prstGeom prst="line">
            <a:avLst/>
          </a:prstGeom>
          <a:ln>
            <a:solidFill>
              <a:srgbClr val="042A54"/>
            </a:solidFill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그룹 16">
            <a:extLst>
              <a:ext uri="{FF2B5EF4-FFF2-40B4-BE49-F238E27FC236}">
                <a16:creationId xmlns="" xmlns:a16="http://schemas.microsoft.com/office/drawing/2014/main" id="{47CB7F70-D5D1-4446-AF80-ED43AD7D57CF}"/>
              </a:ext>
            </a:extLst>
          </p:cNvPr>
          <p:cNvGrpSpPr/>
          <p:nvPr/>
        </p:nvGrpSpPr>
        <p:grpSpPr>
          <a:xfrm>
            <a:off x="1347195" y="1419128"/>
            <a:ext cx="9297541" cy="4635969"/>
            <a:chOff x="2251364" y="1580609"/>
            <a:chExt cx="7549396" cy="4635969"/>
          </a:xfrm>
        </p:grpSpPr>
        <p:sp>
          <p:nvSpPr>
            <p:cNvPr id="18" name="모서리가 둥근 직사각형 18">
              <a:extLst>
                <a:ext uri="{FF2B5EF4-FFF2-40B4-BE49-F238E27FC236}">
                  <a16:creationId xmlns="" xmlns:a16="http://schemas.microsoft.com/office/drawing/2014/main" id="{5E8FA11D-FC86-493D-973F-7429A029B31A}"/>
                </a:ext>
              </a:extLst>
            </p:cNvPr>
            <p:cNvSpPr/>
            <p:nvPr/>
          </p:nvSpPr>
          <p:spPr>
            <a:xfrm>
              <a:off x="3321101" y="1719101"/>
              <a:ext cx="6479658" cy="775908"/>
            </a:xfrm>
            <a:prstGeom prst="roundRect">
              <a:avLst/>
            </a:prstGeom>
            <a:solidFill>
              <a:schemeClr val="bg2">
                <a:alpha val="56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fontAlgn="base"/>
              <a:r>
                <a:rPr lang="en-US" altLang="ko-KR" b="1" dirty="0">
                  <a:solidFill>
                    <a:schemeClr val="tx1"/>
                  </a:solidFill>
                  <a:latin typeface="나눔스퀘어" pitchFamily="50" charset="-127"/>
                  <a:ea typeface="나눔스퀘어" pitchFamily="50" charset="-127"/>
                </a:rPr>
                <a:t>1. </a:t>
              </a:r>
              <a:r>
                <a:rPr lang="ko-KR" altLang="en-US" dirty="0">
                  <a:solidFill>
                    <a:schemeClr val="tx1"/>
                  </a:solidFill>
                  <a:latin typeface="나눔스퀘어" pitchFamily="50" charset="-127"/>
                  <a:ea typeface="나눔스퀘어" pitchFamily="50" charset="-127"/>
                </a:rPr>
                <a:t>유저는 실시간으로 상담이 가능하며</a:t>
              </a:r>
              <a:r>
                <a:rPr lang="en-US" altLang="ko-KR" dirty="0">
                  <a:solidFill>
                    <a:schemeClr val="tx1"/>
                  </a:solidFill>
                  <a:latin typeface="나눔스퀘어" pitchFamily="50" charset="-127"/>
                  <a:ea typeface="나눔스퀘어" pitchFamily="50" charset="-127"/>
                </a:rPr>
                <a:t>, </a:t>
              </a:r>
              <a:r>
                <a:rPr lang="ko-KR" altLang="en-US" dirty="0">
                  <a:solidFill>
                    <a:schemeClr val="tx1"/>
                  </a:solidFill>
                  <a:latin typeface="나눔스퀘어" pitchFamily="50" charset="-127"/>
                  <a:ea typeface="나눔스퀘어" pitchFamily="50" charset="-127"/>
                </a:rPr>
                <a:t>상담인과 피상담인은 텍스트</a:t>
              </a:r>
              <a:r>
                <a:rPr lang="en-US" altLang="ko-KR" dirty="0">
                  <a:solidFill>
                    <a:schemeClr val="tx1"/>
                  </a:solidFill>
                  <a:latin typeface="나눔스퀘어" pitchFamily="50" charset="-127"/>
                  <a:ea typeface="나눔스퀘어" pitchFamily="50" charset="-127"/>
                </a:rPr>
                <a:t>, </a:t>
              </a:r>
              <a:r>
                <a:rPr lang="ko-KR" altLang="en-US" dirty="0">
                  <a:solidFill>
                    <a:schemeClr val="tx1"/>
                  </a:solidFill>
                  <a:latin typeface="나눔스퀘어" pitchFamily="50" charset="-127"/>
                  <a:ea typeface="나눔스퀘어" pitchFamily="50" charset="-127"/>
                </a:rPr>
                <a:t>사진</a:t>
              </a:r>
              <a:r>
                <a:rPr lang="en-US" altLang="ko-KR" dirty="0">
                  <a:solidFill>
                    <a:schemeClr val="tx1"/>
                  </a:solidFill>
                  <a:latin typeface="나눔스퀘어" pitchFamily="50" charset="-127"/>
                  <a:ea typeface="나눔스퀘어" pitchFamily="50" charset="-127"/>
                </a:rPr>
                <a:t>, </a:t>
              </a:r>
              <a:r>
                <a:rPr lang="ko-KR" altLang="en-US" dirty="0">
                  <a:solidFill>
                    <a:schemeClr val="tx1"/>
                  </a:solidFill>
                  <a:latin typeface="나눔스퀘어" pitchFamily="50" charset="-127"/>
                  <a:ea typeface="나눔스퀘어" pitchFamily="50" charset="-127"/>
                </a:rPr>
                <a:t>동영상으로 소통할 수 있다</a:t>
              </a:r>
              <a:r>
                <a:rPr lang="en-US" altLang="ko-KR" dirty="0">
                  <a:solidFill>
                    <a:schemeClr val="tx1"/>
                  </a:solidFill>
                  <a:latin typeface="나눔스퀘어" pitchFamily="50" charset="-127"/>
                  <a:ea typeface="나눔스퀘어" pitchFamily="50" charset="-127"/>
                </a:rPr>
                <a:t>.</a:t>
              </a:r>
              <a:endParaRPr lang="ko-KR" altLang="en-US" dirty="0">
                <a:solidFill>
                  <a:schemeClr val="tx1"/>
                </a:solidFill>
                <a:latin typeface="나눔스퀘어" pitchFamily="50" charset="-127"/>
                <a:ea typeface="나눔스퀘어" pitchFamily="50" charset="-127"/>
              </a:endParaRPr>
            </a:p>
          </p:txBody>
        </p:sp>
        <p:sp>
          <p:nvSpPr>
            <p:cNvPr id="19" name="모서리가 둥근 직사각형 18">
              <a:extLst>
                <a:ext uri="{FF2B5EF4-FFF2-40B4-BE49-F238E27FC236}">
                  <a16:creationId xmlns="" xmlns:a16="http://schemas.microsoft.com/office/drawing/2014/main" id="{DCCAFDFB-79EE-4B80-BE4F-4F726EC20361}"/>
                </a:ext>
              </a:extLst>
            </p:cNvPr>
            <p:cNvSpPr/>
            <p:nvPr/>
          </p:nvSpPr>
          <p:spPr>
            <a:xfrm>
              <a:off x="3321101" y="2897221"/>
              <a:ext cx="6479659" cy="775908"/>
            </a:xfrm>
            <a:prstGeom prst="roundRect">
              <a:avLst/>
            </a:prstGeom>
            <a:solidFill>
              <a:schemeClr val="bg2">
                <a:alpha val="56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1" dirty="0">
                  <a:solidFill>
                    <a:schemeClr val="tx1"/>
                  </a:solidFill>
                  <a:latin typeface="나눔스퀘어" pitchFamily="50" charset="-127"/>
                  <a:ea typeface="나눔스퀘어" pitchFamily="50" charset="-127"/>
                </a:rPr>
                <a:t>2. </a:t>
              </a:r>
              <a:r>
                <a:rPr lang="en-US" altLang="ko-KR" dirty="0">
                  <a:solidFill>
                    <a:schemeClr val="tx1"/>
                  </a:solidFill>
                  <a:latin typeface="나눔스퀘어" pitchFamily="50" charset="-127"/>
                  <a:ea typeface="나눔스퀘어" pitchFamily="50" charset="-127"/>
                </a:rPr>
                <a:t>Consulting system</a:t>
              </a:r>
              <a:r>
                <a:rPr lang="ko-KR" altLang="en-US" dirty="0">
                  <a:solidFill>
                    <a:schemeClr val="tx1"/>
                  </a:solidFill>
                  <a:latin typeface="나눔스퀘어" pitchFamily="50" charset="-127"/>
                  <a:ea typeface="나눔스퀘어" pitchFamily="50" charset="-127"/>
                </a:rPr>
                <a:t>을 통해 인증된 사용자</a:t>
              </a:r>
              <a:r>
                <a:rPr lang="en-US" altLang="ko-KR" dirty="0">
                  <a:solidFill>
                    <a:schemeClr val="tx1"/>
                  </a:solidFill>
                  <a:latin typeface="나눔스퀘어" pitchFamily="50" charset="-127"/>
                  <a:ea typeface="나눔스퀘어" pitchFamily="50" charset="-127"/>
                </a:rPr>
                <a:t>(</a:t>
              </a:r>
              <a:r>
                <a:rPr lang="ko-KR" altLang="en-US" dirty="0">
                  <a:solidFill>
                    <a:schemeClr val="tx1"/>
                  </a:solidFill>
                  <a:latin typeface="나눔스퀘어" pitchFamily="50" charset="-127"/>
                  <a:ea typeface="나눔스퀘어" pitchFamily="50" charset="-127"/>
                </a:rPr>
                <a:t>전문의</a:t>
              </a:r>
              <a:r>
                <a:rPr lang="en-US" altLang="ko-KR" dirty="0">
                  <a:solidFill>
                    <a:schemeClr val="tx1"/>
                  </a:solidFill>
                  <a:latin typeface="나눔스퀘어" pitchFamily="50" charset="-127"/>
                  <a:ea typeface="나눔스퀘어" pitchFamily="50" charset="-127"/>
                </a:rPr>
                <a:t>)</a:t>
              </a:r>
              <a:r>
                <a:rPr lang="ko-KR" altLang="en-US" dirty="0">
                  <a:solidFill>
                    <a:schemeClr val="tx1"/>
                  </a:solidFill>
                  <a:latin typeface="나눔스퀘어" pitchFamily="50" charset="-127"/>
                  <a:ea typeface="나눔스퀘어" pitchFamily="50" charset="-127"/>
                </a:rPr>
                <a:t>와 </a:t>
              </a:r>
              <a:r>
                <a:rPr lang="en-US" altLang="ko-KR" dirty="0">
                  <a:solidFill>
                    <a:schemeClr val="tx1"/>
                  </a:solidFill>
                  <a:latin typeface="나눔스퀘어" pitchFamily="50" charset="-127"/>
                  <a:ea typeface="나눔스퀘어" pitchFamily="50" charset="-127"/>
                </a:rPr>
                <a:t>1:1</a:t>
              </a:r>
              <a:r>
                <a:rPr lang="ko-KR" altLang="en-US" dirty="0">
                  <a:solidFill>
                    <a:schemeClr val="tx1"/>
                  </a:solidFill>
                  <a:latin typeface="나눔스퀘어" pitchFamily="50" charset="-127"/>
                  <a:ea typeface="나눔스퀘어" pitchFamily="50" charset="-127"/>
                </a:rPr>
                <a:t>채팅이 가능하며</a:t>
              </a:r>
              <a:r>
                <a:rPr lang="en-US" altLang="ko-KR" dirty="0">
                  <a:solidFill>
                    <a:schemeClr val="tx1"/>
                  </a:solidFill>
                  <a:latin typeface="나눔스퀘어" pitchFamily="50" charset="-127"/>
                  <a:ea typeface="나눔스퀘어" pitchFamily="50" charset="-127"/>
                </a:rPr>
                <a:t>, </a:t>
              </a:r>
              <a:r>
                <a:rPr lang="ko-KR" altLang="en-US" dirty="0">
                  <a:solidFill>
                    <a:schemeClr val="tx1"/>
                  </a:solidFill>
                  <a:latin typeface="나눔스퀘어" pitchFamily="50" charset="-127"/>
                  <a:ea typeface="나눔스퀘어" pitchFamily="50" charset="-127"/>
                </a:rPr>
                <a:t>이때 상담 정보는 </a:t>
              </a:r>
              <a:r>
                <a:rPr lang="en-US" altLang="ko-KR" dirty="0">
                  <a:solidFill>
                    <a:schemeClr val="tx1"/>
                  </a:solidFill>
                  <a:latin typeface="나눔스퀘어" pitchFamily="50" charset="-127"/>
                  <a:ea typeface="나눔스퀘어" pitchFamily="50" charset="-127"/>
                </a:rPr>
                <a:t>DB</a:t>
              </a:r>
              <a:r>
                <a:rPr lang="ko-KR" altLang="en-US" dirty="0">
                  <a:solidFill>
                    <a:schemeClr val="tx1"/>
                  </a:solidFill>
                  <a:latin typeface="나눔스퀘어" pitchFamily="50" charset="-127"/>
                  <a:ea typeface="나눔스퀘어" pitchFamily="50" charset="-127"/>
                </a:rPr>
                <a:t>에 보관된다</a:t>
              </a:r>
              <a:r>
                <a:rPr lang="en-US" altLang="ko-KR" dirty="0">
                  <a:solidFill>
                    <a:schemeClr val="tx1"/>
                  </a:solidFill>
                  <a:latin typeface="나눔스퀘어" pitchFamily="50" charset="-127"/>
                  <a:ea typeface="나눔스퀘어" pitchFamily="50" charset="-127"/>
                </a:rPr>
                <a:t>.</a:t>
              </a:r>
            </a:p>
          </p:txBody>
        </p:sp>
        <p:sp>
          <p:nvSpPr>
            <p:cNvPr id="20" name="모서리가 둥근 직사각형 18">
              <a:extLst>
                <a:ext uri="{FF2B5EF4-FFF2-40B4-BE49-F238E27FC236}">
                  <a16:creationId xmlns="" xmlns:a16="http://schemas.microsoft.com/office/drawing/2014/main" id="{0E3C292A-F7D5-48F7-8F6A-2EEBBB5B6BDB}"/>
                </a:ext>
              </a:extLst>
            </p:cNvPr>
            <p:cNvSpPr/>
            <p:nvPr/>
          </p:nvSpPr>
          <p:spPr>
            <a:xfrm>
              <a:off x="3321101" y="4212886"/>
              <a:ext cx="6479659" cy="830998"/>
            </a:xfrm>
            <a:prstGeom prst="roundRect">
              <a:avLst/>
            </a:prstGeom>
            <a:solidFill>
              <a:schemeClr val="bg2">
                <a:alpha val="56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fontAlgn="base"/>
              <a:r>
                <a:rPr lang="en-US" altLang="ko-KR" b="1" dirty="0">
                  <a:solidFill>
                    <a:schemeClr val="tx1"/>
                  </a:solidFill>
                  <a:latin typeface="나눔스퀘어" pitchFamily="50" charset="-127"/>
                  <a:ea typeface="나눔스퀘어" pitchFamily="50" charset="-127"/>
                </a:rPr>
                <a:t>3. </a:t>
              </a:r>
              <a:r>
                <a:rPr lang="ko-KR" altLang="en-US" dirty="0">
                  <a:solidFill>
                    <a:schemeClr val="tx1"/>
                  </a:solidFill>
                  <a:latin typeface="나눔스퀘어" pitchFamily="50" charset="-127"/>
                  <a:ea typeface="나눔스퀘어" pitchFamily="50" charset="-127"/>
                </a:rPr>
                <a:t>전문의 자격증 등으로 인증 받은 유저만이 상담을 할 수 있다</a:t>
              </a:r>
              <a:r>
                <a:rPr lang="en-US" altLang="ko-KR" dirty="0">
                  <a:solidFill>
                    <a:schemeClr val="tx1"/>
                  </a:solidFill>
                  <a:latin typeface="나눔스퀘어" pitchFamily="50" charset="-127"/>
                  <a:ea typeface="나눔스퀘어" pitchFamily="50" charset="-127"/>
                </a:rPr>
                <a:t>.</a:t>
              </a:r>
              <a:endParaRPr lang="ko-KR" altLang="en-US" dirty="0">
                <a:solidFill>
                  <a:schemeClr val="tx1"/>
                </a:solidFill>
                <a:latin typeface="나눔스퀘어" pitchFamily="50" charset="-127"/>
                <a:ea typeface="나눔스퀘어" pitchFamily="50" charset="-127"/>
              </a:endParaRPr>
            </a:p>
          </p:txBody>
        </p:sp>
        <p:pic>
          <p:nvPicPr>
            <p:cNvPr id="21" name="그래픽 20" descr="이사회실">
              <a:extLst>
                <a:ext uri="{FF2B5EF4-FFF2-40B4-BE49-F238E27FC236}">
                  <a16:creationId xmlns="" xmlns:a16="http://schemas.microsoft.com/office/drawing/2014/main" id="{2A0C5D61-B323-4E3F-B760-897B82CFA1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251364" y="1580609"/>
              <a:ext cx="914400" cy="914400"/>
            </a:xfrm>
            <a:prstGeom prst="rect">
              <a:avLst/>
            </a:prstGeom>
          </p:spPr>
        </p:pic>
        <p:pic>
          <p:nvPicPr>
            <p:cNvPr id="22" name="그래픽 21" descr="채팅">
              <a:extLst>
                <a:ext uri="{FF2B5EF4-FFF2-40B4-BE49-F238E27FC236}">
                  <a16:creationId xmlns="" xmlns:a16="http://schemas.microsoft.com/office/drawing/2014/main" id="{951913EC-60B5-489C-BA05-B0EC189980F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251364" y="2827975"/>
              <a:ext cx="914400" cy="914400"/>
            </a:xfrm>
            <a:prstGeom prst="rect">
              <a:avLst/>
            </a:prstGeom>
          </p:spPr>
        </p:pic>
        <p:pic>
          <p:nvPicPr>
            <p:cNvPr id="23" name="그래픽 22" descr="사원증">
              <a:extLst>
                <a:ext uri="{FF2B5EF4-FFF2-40B4-BE49-F238E27FC236}">
                  <a16:creationId xmlns="" xmlns:a16="http://schemas.microsoft.com/office/drawing/2014/main" id="{350ADE5C-EF17-4DF3-978F-D8ADB956915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251364" y="4082383"/>
              <a:ext cx="914400" cy="914400"/>
            </a:xfrm>
            <a:prstGeom prst="rect">
              <a:avLst/>
            </a:prstGeom>
          </p:spPr>
        </p:pic>
        <p:pic>
          <p:nvPicPr>
            <p:cNvPr id="24" name="그래픽 23" descr="연결">
              <a:extLst>
                <a:ext uri="{FF2B5EF4-FFF2-40B4-BE49-F238E27FC236}">
                  <a16:creationId xmlns="" xmlns:a16="http://schemas.microsoft.com/office/drawing/2014/main" id="{5BCF3241-A114-4308-886E-ECFB5E14FE8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251364" y="5302178"/>
              <a:ext cx="914400" cy="914400"/>
            </a:xfrm>
            <a:prstGeom prst="rect">
              <a:avLst/>
            </a:prstGeom>
          </p:spPr>
        </p:pic>
        <p:sp>
          <p:nvSpPr>
            <p:cNvPr id="25" name="모서리가 둥근 직사각형 18">
              <a:extLst>
                <a:ext uri="{FF2B5EF4-FFF2-40B4-BE49-F238E27FC236}">
                  <a16:creationId xmlns="" xmlns:a16="http://schemas.microsoft.com/office/drawing/2014/main" id="{2EA629F0-7576-4806-AC80-12A51777E30E}"/>
                </a:ext>
              </a:extLst>
            </p:cNvPr>
            <p:cNvSpPr/>
            <p:nvPr/>
          </p:nvSpPr>
          <p:spPr>
            <a:xfrm>
              <a:off x="3321101" y="5343879"/>
              <a:ext cx="6479659" cy="830998"/>
            </a:xfrm>
            <a:prstGeom prst="roundRect">
              <a:avLst/>
            </a:prstGeom>
            <a:solidFill>
              <a:schemeClr val="bg2">
                <a:alpha val="56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fontAlgn="base"/>
              <a:r>
                <a:rPr lang="en-US" altLang="ko-KR" b="1" dirty="0">
                  <a:solidFill>
                    <a:schemeClr val="tx1"/>
                  </a:solidFill>
                  <a:latin typeface="나눔스퀘어" pitchFamily="50" charset="-127"/>
                  <a:ea typeface="나눔스퀘어" pitchFamily="50" charset="-127"/>
                </a:rPr>
                <a:t>4. </a:t>
              </a:r>
              <a:r>
                <a:rPr lang="ko-KR" altLang="en-US" dirty="0">
                  <a:solidFill>
                    <a:schemeClr val="tx1"/>
                  </a:solidFill>
                  <a:latin typeface="나눔스퀘어" pitchFamily="50" charset="-127"/>
                  <a:ea typeface="나눔스퀘어" pitchFamily="50" charset="-127"/>
                </a:rPr>
                <a:t>그 밖에도 </a:t>
              </a:r>
              <a:r>
                <a:rPr lang="en-US" altLang="ko-KR" dirty="0">
                  <a:solidFill>
                    <a:schemeClr val="tx1"/>
                  </a:solidFill>
                  <a:latin typeface="나눔스퀘어" pitchFamily="50" charset="-127"/>
                  <a:ea typeface="나눔스퀘어" pitchFamily="50" charset="-127"/>
                </a:rPr>
                <a:t>Community</a:t>
              </a:r>
              <a:r>
                <a:rPr lang="ko-KR" altLang="en-US" dirty="0">
                  <a:solidFill>
                    <a:schemeClr val="tx1"/>
                  </a:solidFill>
                  <a:latin typeface="나눔스퀘어" pitchFamily="50" charset="-127"/>
                  <a:ea typeface="나눔스퀘어" pitchFamily="50" charset="-127"/>
                </a:rPr>
                <a:t>를 통해 반려인들끼리 정보를 공유하며 도움을 얻을 수 있게 한다</a:t>
              </a:r>
              <a:r>
                <a:rPr lang="en-US" altLang="ko-KR" dirty="0">
                  <a:solidFill>
                    <a:schemeClr val="tx1"/>
                  </a:solidFill>
                  <a:latin typeface="나눔스퀘어" pitchFamily="50" charset="-127"/>
                  <a:ea typeface="나눔스퀘어" pitchFamily="50" charset="-127"/>
                </a:rPr>
                <a:t>.</a:t>
              </a:r>
              <a:endParaRPr lang="ko-KR" altLang="en-US" dirty="0">
                <a:solidFill>
                  <a:schemeClr val="tx1"/>
                </a:solidFill>
                <a:latin typeface="나눔스퀘어" pitchFamily="50" charset="-127"/>
                <a:ea typeface="나눔스퀘어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761981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>
            <a:extLst>
              <a:ext uri="{FF2B5EF4-FFF2-40B4-BE49-F238E27FC236}">
                <a16:creationId xmlns="" xmlns:a16="http://schemas.microsoft.com/office/drawing/2014/main" id="{4F8D2AD0-C59F-4E6B-BE7E-FA48132CBE10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226" y="1528648"/>
            <a:ext cx="8190970" cy="456403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" name="그룹 7">
            <a:extLst>
              <a:ext uri="{FF2B5EF4-FFF2-40B4-BE49-F238E27FC236}">
                <a16:creationId xmlns="" xmlns:a16="http://schemas.microsoft.com/office/drawing/2014/main" id="{48245B28-7D25-4F65-9ABB-C1C65059BBEF}"/>
              </a:ext>
            </a:extLst>
          </p:cNvPr>
          <p:cNvGrpSpPr/>
          <p:nvPr/>
        </p:nvGrpSpPr>
        <p:grpSpPr>
          <a:xfrm>
            <a:off x="400347" y="360867"/>
            <a:ext cx="2452544" cy="461665"/>
            <a:chOff x="177139" y="302180"/>
            <a:chExt cx="2452544" cy="461665"/>
          </a:xfrm>
          <a:scene3d>
            <a:camera prst="obliqueTopLeft"/>
            <a:lightRig rig="threePt" dir="t"/>
          </a:scene3d>
        </p:grpSpPr>
        <p:sp>
          <p:nvSpPr>
            <p:cNvPr id="9" name="TextBox 8">
              <a:extLst>
                <a:ext uri="{FF2B5EF4-FFF2-40B4-BE49-F238E27FC236}">
                  <a16:creationId xmlns="" xmlns:a16="http://schemas.microsoft.com/office/drawing/2014/main" id="{6D335B48-7B44-4700-8DDA-801BADFB1388}"/>
                </a:ext>
              </a:extLst>
            </p:cNvPr>
            <p:cNvSpPr txBox="1"/>
            <p:nvPr/>
          </p:nvSpPr>
          <p:spPr>
            <a:xfrm>
              <a:off x="215239" y="302180"/>
              <a:ext cx="241444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spc="-150" dirty="0">
                  <a:solidFill>
                    <a:srgbClr val="042A54"/>
                  </a:solidFill>
                  <a:latin typeface="+mn-ea"/>
                </a:rPr>
                <a:t> Schedule</a:t>
              </a:r>
              <a:r>
                <a:rPr lang="ko-KR" altLang="en-US" sz="2400" b="1" spc="-150" dirty="0">
                  <a:solidFill>
                    <a:srgbClr val="042A54"/>
                  </a:solidFill>
                  <a:latin typeface="+mn-ea"/>
                </a:rPr>
                <a:t> </a:t>
              </a:r>
              <a:r>
                <a:rPr lang="en-US" altLang="ko-KR" sz="2400" b="1" spc="-150" dirty="0">
                  <a:solidFill>
                    <a:srgbClr val="042A54"/>
                  </a:solidFill>
                  <a:latin typeface="+mn-ea"/>
                </a:rPr>
                <a:t>&amp;</a:t>
              </a:r>
              <a:r>
                <a:rPr lang="ko-KR" altLang="en-US" sz="2400" b="1" spc="-150" dirty="0">
                  <a:solidFill>
                    <a:srgbClr val="042A54"/>
                  </a:solidFill>
                  <a:latin typeface="+mn-ea"/>
                </a:rPr>
                <a:t> </a:t>
              </a:r>
              <a:r>
                <a:rPr lang="en-US" altLang="ko-KR" sz="2400" b="1" spc="-150" dirty="0">
                  <a:solidFill>
                    <a:srgbClr val="042A54"/>
                  </a:solidFill>
                  <a:latin typeface="+mn-ea"/>
                </a:rPr>
                <a:t>Plan</a:t>
              </a:r>
              <a:endParaRPr lang="ko-KR" altLang="en-US" sz="2400" b="1" spc="-150" dirty="0">
                <a:solidFill>
                  <a:srgbClr val="042A54"/>
                </a:solidFill>
                <a:latin typeface="+mn-ea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="" xmlns:a16="http://schemas.microsoft.com/office/drawing/2014/main" id="{E6F40A86-EFBE-4A87-818B-E1306EF946DE}"/>
                </a:ext>
              </a:extLst>
            </p:cNvPr>
            <p:cNvSpPr/>
            <p:nvPr/>
          </p:nvSpPr>
          <p:spPr>
            <a:xfrm>
              <a:off x="177139" y="381000"/>
              <a:ext cx="76200" cy="307182"/>
            </a:xfrm>
            <a:prstGeom prst="rect">
              <a:avLst/>
            </a:prstGeom>
            <a:solidFill>
              <a:srgbClr val="063E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150">
                <a:latin typeface="+mn-ea"/>
              </a:endParaRPr>
            </a:p>
          </p:txBody>
        </p:sp>
      </p:grpSp>
      <p:cxnSp>
        <p:nvCxnSpPr>
          <p:cNvPr id="11" name="직선 연결선 10">
            <a:extLst>
              <a:ext uri="{FF2B5EF4-FFF2-40B4-BE49-F238E27FC236}">
                <a16:creationId xmlns="" xmlns:a16="http://schemas.microsoft.com/office/drawing/2014/main" id="{9ACEBC2F-6AAC-4E79-AD12-3BE2C78C4BFA}"/>
              </a:ext>
            </a:extLst>
          </p:cNvPr>
          <p:cNvCxnSpPr>
            <a:cxnSpLocks/>
          </p:cNvCxnSpPr>
          <p:nvPr/>
        </p:nvCxnSpPr>
        <p:spPr>
          <a:xfrm>
            <a:off x="5257" y="877733"/>
            <a:ext cx="1341938" cy="0"/>
          </a:xfrm>
          <a:prstGeom prst="line">
            <a:avLst/>
          </a:prstGeom>
          <a:ln>
            <a:solidFill>
              <a:srgbClr val="042A54"/>
            </a:solidFill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="" xmlns:a16="http://schemas.microsoft.com/office/drawing/2014/main" id="{F3A449B6-9D02-4AC3-9101-FC201FF71D97}"/>
              </a:ext>
            </a:extLst>
          </p:cNvPr>
          <p:cNvSpPr/>
          <p:nvPr/>
        </p:nvSpPr>
        <p:spPr>
          <a:xfrm>
            <a:off x="8965096" y="5428743"/>
            <a:ext cx="3140603" cy="4055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b="1" dirty="0">
                <a:latin typeface="나눔스퀘어" pitchFamily="50" charset="-127"/>
                <a:ea typeface="나눔스퀘어" pitchFamily="50" charset="-127"/>
              </a:rPr>
              <a:t>+  Incremental Development</a:t>
            </a:r>
            <a:endParaRPr lang="ko-KR" altLang="en-US" dirty="0">
              <a:latin typeface="나눔스퀘어" pitchFamily="50" charset="-127"/>
              <a:ea typeface="나눔스퀘어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679766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14BB79D1-F239-4E31-A812-0071A4E5C9B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81000" y="1589088"/>
            <a:ext cx="8216688" cy="46593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DBAD0BA8-390D-443F-AC6B-394363FE2889}"/>
              </a:ext>
            </a:extLst>
          </p:cNvPr>
          <p:cNvSpPr txBox="1"/>
          <p:nvPr/>
        </p:nvSpPr>
        <p:spPr>
          <a:xfrm>
            <a:off x="9008533" y="2413337"/>
            <a:ext cx="280246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" pitchFamily="50" charset="-127"/>
                <a:ea typeface="나눔스퀘어" pitchFamily="50" charset="-127"/>
              </a:rPr>
              <a:t>-Front, Back, Database</a:t>
            </a:r>
            <a:r>
              <a:rPr lang="ko-KR" altLang="en-US" dirty="0">
                <a:latin typeface="나눔스퀘어" pitchFamily="50" charset="-127"/>
                <a:ea typeface="나눔스퀘어" pitchFamily="50" charset="-127"/>
              </a:rPr>
              <a:t>로 구성된 </a:t>
            </a:r>
            <a:r>
              <a:rPr lang="en-US" altLang="ko-KR" dirty="0">
                <a:latin typeface="나눔스퀘어" pitchFamily="50" charset="-127"/>
                <a:ea typeface="나눔스퀘어" pitchFamily="50" charset="-127"/>
              </a:rPr>
              <a:t>MVC </a:t>
            </a:r>
            <a:r>
              <a:rPr lang="ko-KR" altLang="en-US" dirty="0">
                <a:latin typeface="나눔스퀘어" pitchFamily="50" charset="-127"/>
                <a:ea typeface="나눔스퀘어" pitchFamily="50" charset="-127"/>
              </a:rPr>
              <a:t>모델</a:t>
            </a:r>
            <a:endParaRPr lang="en-US" altLang="ko-KR" dirty="0">
              <a:latin typeface="나눔스퀘어" pitchFamily="50" charset="-127"/>
              <a:ea typeface="나눔스퀘어" pitchFamily="50" charset="-127"/>
            </a:endParaRPr>
          </a:p>
          <a:p>
            <a:endParaRPr lang="en-US" altLang="ko-KR" dirty="0">
              <a:latin typeface="나눔스퀘어" pitchFamily="50" charset="-127"/>
              <a:ea typeface="나눔스퀘어" pitchFamily="50" charset="-127"/>
            </a:endParaRPr>
          </a:p>
          <a:p>
            <a:r>
              <a:rPr lang="en-US" altLang="ko-KR" dirty="0">
                <a:latin typeface="나눔스퀘어" pitchFamily="50" charset="-127"/>
                <a:ea typeface="나눔스퀘어" pitchFamily="50" charset="-127"/>
              </a:rPr>
              <a:t>-</a:t>
            </a:r>
            <a:r>
              <a:rPr lang="ko-KR" altLang="en-US" dirty="0">
                <a:latin typeface="나눔스퀘어" pitchFamily="50" charset="-127"/>
                <a:ea typeface="나눔스퀘어" pitchFamily="50" charset="-127"/>
              </a:rPr>
              <a:t>유저에게는 </a:t>
            </a:r>
            <a:r>
              <a:rPr lang="en-US" altLang="ko-KR" dirty="0">
                <a:latin typeface="나눔스퀘어" pitchFamily="50" charset="-127"/>
                <a:ea typeface="나눔스퀘어" pitchFamily="50" charset="-127"/>
              </a:rPr>
              <a:t>interface</a:t>
            </a:r>
            <a:r>
              <a:rPr lang="ko-KR" altLang="en-US" dirty="0">
                <a:latin typeface="나눔스퀘어" pitchFamily="50" charset="-127"/>
                <a:ea typeface="나눔스퀘어" pitchFamily="50" charset="-127"/>
              </a:rPr>
              <a:t>만 보여주며</a:t>
            </a:r>
            <a:r>
              <a:rPr lang="en-US" altLang="ko-KR" dirty="0">
                <a:latin typeface="나눔스퀘어" pitchFamily="50" charset="-127"/>
                <a:ea typeface="나눔스퀘어" pitchFamily="50" charset="-127"/>
              </a:rPr>
              <a:t>, </a:t>
            </a:r>
            <a:r>
              <a:rPr lang="ko-KR" altLang="en-US" dirty="0">
                <a:latin typeface="나눔스퀘어" pitchFamily="50" charset="-127"/>
                <a:ea typeface="나눔스퀘어" pitchFamily="50" charset="-127"/>
              </a:rPr>
              <a:t>내부 기능들</a:t>
            </a:r>
            <a:r>
              <a:rPr lang="en-US" altLang="ko-KR" dirty="0">
                <a:latin typeface="나눔스퀘어" pitchFamily="50" charset="-127"/>
                <a:ea typeface="나눔스퀘어" pitchFamily="50" charset="-127"/>
              </a:rPr>
              <a:t>(Backend</a:t>
            </a:r>
            <a:r>
              <a:rPr lang="ko-KR" altLang="en-US" dirty="0">
                <a:latin typeface="나눔스퀘어" pitchFamily="50" charset="-127"/>
                <a:ea typeface="나눔스퀘어" pitchFamily="50" charset="-127"/>
              </a:rPr>
              <a:t>의 </a:t>
            </a:r>
            <a:r>
              <a:rPr lang="en-US" altLang="ko-KR" dirty="0">
                <a:latin typeface="나눔스퀘어" pitchFamily="50" charset="-127"/>
                <a:ea typeface="나눔스퀘어" pitchFamily="50" charset="-127"/>
              </a:rPr>
              <a:t>module)</a:t>
            </a:r>
            <a:r>
              <a:rPr lang="ko-KR" altLang="en-US" dirty="0">
                <a:latin typeface="나눔스퀘어" pitchFamily="50" charset="-127"/>
                <a:ea typeface="나눔스퀘어" pitchFamily="50" charset="-127"/>
              </a:rPr>
              <a:t>은 숨긴다</a:t>
            </a:r>
            <a:r>
              <a:rPr lang="en-US" altLang="ko-KR" dirty="0">
                <a:latin typeface="나눔스퀘어" pitchFamily="50" charset="-127"/>
                <a:ea typeface="나눔스퀘어" pitchFamily="50" charset="-127"/>
              </a:rPr>
              <a:t>.</a:t>
            </a:r>
            <a:endParaRPr lang="ko-KR" altLang="en-US" dirty="0">
              <a:latin typeface="나눔스퀘어" pitchFamily="50" charset="-127"/>
              <a:ea typeface="나눔스퀘어" pitchFamily="50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="" xmlns:a16="http://schemas.microsoft.com/office/drawing/2014/main" id="{83491B87-1D61-445A-843F-7985428804F3}"/>
              </a:ext>
            </a:extLst>
          </p:cNvPr>
          <p:cNvGrpSpPr/>
          <p:nvPr/>
        </p:nvGrpSpPr>
        <p:grpSpPr>
          <a:xfrm>
            <a:off x="400347" y="360867"/>
            <a:ext cx="3302648" cy="461665"/>
            <a:chOff x="177139" y="302180"/>
            <a:chExt cx="3302648" cy="461665"/>
          </a:xfrm>
          <a:scene3d>
            <a:camera prst="obliqueTopLeft"/>
            <a:lightRig rig="threePt" dir="t"/>
          </a:scene3d>
        </p:grpSpPr>
        <p:sp>
          <p:nvSpPr>
            <p:cNvPr id="8" name="TextBox 7">
              <a:extLst>
                <a:ext uri="{FF2B5EF4-FFF2-40B4-BE49-F238E27FC236}">
                  <a16:creationId xmlns="" xmlns:a16="http://schemas.microsoft.com/office/drawing/2014/main" id="{41A01FE4-20DA-43F5-BC3E-46697DDB0973}"/>
                </a:ext>
              </a:extLst>
            </p:cNvPr>
            <p:cNvSpPr txBox="1"/>
            <p:nvPr/>
          </p:nvSpPr>
          <p:spPr>
            <a:xfrm>
              <a:off x="215239" y="302180"/>
              <a:ext cx="326454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spc="-150" dirty="0">
                  <a:solidFill>
                    <a:srgbClr val="042A54"/>
                  </a:solidFill>
                  <a:latin typeface="+mn-ea"/>
                </a:rPr>
                <a:t> </a:t>
              </a:r>
              <a:r>
                <a:rPr lang="en-US" altLang="ko-KR" sz="2400" spc="-150" dirty="0">
                  <a:solidFill>
                    <a:srgbClr val="042A54"/>
                  </a:solidFill>
                  <a:latin typeface="+mn-ea"/>
                </a:rPr>
                <a:t>04 </a:t>
              </a:r>
              <a:r>
                <a:rPr lang="en-US" altLang="ko-KR" sz="2400" b="1" spc="-150" dirty="0">
                  <a:solidFill>
                    <a:srgbClr val="042A5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System Architecture</a:t>
              </a:r>
              <a:endParaRPr lang="ko-KR" altLang="en-US" sz="2400" spc="-150" dirty="0">
                <a:solidFill>
                  <a:srgbClr val="042A54"/>
                </a:solidFill>
                <a:latin typeface="+mn-ea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="" xmlns:a16="http://schemas.microsoft.com/office/drawing/2014/main" id="{37876DC6-9E02-4560-AEE4-11FEE301A121}"/>
                </a:ext>
              </a:extLst>
            </p:cNvPr>
            <p:cNvSpPr/>
            <p:nvPr/>
          </p:nvSpPr>
          <p:spPr>
            <a:xfrm>
              <a:off x="177139" y="381000"/>
              <a:ext cx="76200" cy="307182"/>
            </a:xfrm>
            <a:prstGeom prst="rect">
              <a:avLst/>
            </a:prstGeom>
            <a:solidFill>
              <a:srgbClr val="063E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150">
                <a:latin typeface="+mn-ea"/>
              </a:endParaRPr>
            </a:p>
          </p:txBody>
        </p:sp>
      </p:grpSp>
      <p:cxnSp>
        <p:nvCxnSpPr>
          <p:cNvPr id="10" name="직선 연결선 9">
            <a:extLst>
              <a:ext uri="{FF2B5EF4-FFF2-40B4-BE49-F238E27FC236}">
                <a16:creationId xmlns="" xmlns:a16="http://schemas.microsoft.com/office/drawing/2014/main" id="{39A47A37-9FA9-45AF-B8AD-5C890F0A44B9}"/>
              </a:ext>
            </a:extLst>
          </p:cNvPr>
          <p:cNvCxnSpPr>
            <a:cxnSpLocks/>
          </p:cNvCxnSpPr>
          <p:nvPr/>
        </p:nvCxnSpPr>
        <p:spPr>
          <a:xfrm>
            <a:off x="5257" y="877733"/>
            <a:ext cx="1341938" cy="0"/>
          </a:xfrm>
          <a:prstGeom prst="line">
            <a:avLst/>
          </a:prstGeom>
          <a:ln>
            <a:solidFill>
              <a:srgbClr val="042A54"/>
            </a:solidFill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67094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DBAD0BA8-390D-443F-AC6B-394363FE2889}"/>
              </a:ext>
            </a:extLst>
          </p:cNvPr>
          <p:cNvSpPr txBox="1"/>
          <p:nvPr/>
        </p:nvSpPr>
        <p:spPr>
          <a:xfrm>
            <a:off x="9008533" y="2413337"/>
            <a:ext cx="280246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" pitchFamily="50" charset="-127"/>
                <a:ea typeface="나눔스퀘어" pitchFamily="50" charset="-127"/>
              </a:rPr>
              <a:t>-Login/Purchase </a:t>
            </a:r>
            <a:r>
              <a:rPr lang="ko-KR" altLang="en-US" dirty="0">
                <a:latin typeface="나눔스퀘어" pitchFamily="50" charset="-127"/>
                <a:ea typeface="나눔스퀘어" pitchFamily="50" charset="-127"/>
              </a:rPr>
              <a:t>등의 페이지들을 보여준다</a:t>
            </a:r>
            <a:r>
              <a:rPr lang="en-US" altLang="ko-KR" dirty="0">
                <a:latin typeface="나눔스퀘어" pitchFamily="50" charset="-127"/>
                <a:ea typeface="나눔스퀘어" pitchFamily="50" charset="-127"/>
              </a:rPr>
              <a:t>.</a:t>
            </a:r>
          </a:p>
          <a:p>
            <a:endParaRPr lang="en-US" altLang="ko-KR" dirty="0">
              <a:latin typeface="나눔스퀘어" pitchFamily="50" charset="-127"/>
              <a:ea typeface="나눔스퀘어" pitchFamily="50" charset="-127"/>
            </a:endParaRPr>
          </a:p>
          <a:p>
            <a:r>
              <a:rPr lang="en-US" altLang="ko-KR" dirty="0">
                <a:latin typeface="나눔스퀘어" pitchFamily="50" charset="-127"/>
                <a:ea typeface="나눔스퀘어" pitchFamily="50" charset="-127"/>
              </a:rPr>
              <a:t>-</a:t>
            </a:r>
            <a:r>
              <a:rPr lang="ko-KR" altLang="en-US" dirty="0">
                <a:latin typeface="나눔스퀘어" pitchFamily="50" charset="-127"/>
                <a:ea typeface="나눔스퀘어" pitchFamily="50" charset="-127"/>
              </a:rPr>
              <a:t>사용자의 </a:t>
            </a:r>
            <a:r>
              <a:rPr lang="en-US" altLang="ko-KR" dirty="0">
                <a:latin typeface="나눔스퀘어" pitchFamily="50" charset="-127"/>
                <a:ea typeface="나눔스퀘어" pitchFamily="50" charset="-127"/>
              </a:rPr>
              <a:t>input</a:t>
            </a:r>
            <a:r>
              <a:rPr lang="ko-KR" altLang="en-US" dirty="0">
                <a:latin typeface="나눔스퀘어" pitchFamily="50" charset="-127"/>
                <a:ea typeface="나눔스퀘어" pitchFamily="50" charset="-127"/>
              </a:rPr>
              <a:t>이나 행동에 따라 처리 결과를 보여주는 반응형 웹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1CDE2C38-EEDD-4842-B4CD-21A2F8227A3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80999" y="2259289"/>
            <a:ext cx="8143345" cy="3819777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="" xmlns:a16="http://schemas.microsoft.com/office/drawing/2014/main" id="{78EBD19B-39DA-4009-AF73-422D4CA96732}"/>
              </a:ext>
            </a:extLst>
          </p:cNvPr>
          <p:cNvGrpSpPr/>
          <p:nvPr/>
        </p:nvGrpSpPr>
        <p:grpSpPr>
          <a:xfrm>
            <a:off x="400347" y="360867"/>
            <a:ext cx="4309719" cy="461665"/>
            <a:chOff x="177139" y="302180"/>
            <a:chExt cx="4309719" cy="461665"/>
          </a:xfrm>
          <a:scene3d>
            <a:camera prst="obliqueTopLeft"/>
            <a:lightRig rig="threePt" dir="t"/>
          </a:scene3d>
        </p:grpSpPr>
        <p:sp>
          <p:nvSpPr>
            <p:cNvPr id="8" name="TextBox 7">
              <a:extLst>
                <a:ext uri="{FF2B5EF4-FFF2-40B4-BE49-F238E27FC236}">
                  <a16:creationId xmlns="" xmlns:a16="http://schemas.microsoft.com/office/drawing/2014/main" id="{674EFA87-5EBC-4A9C-B9E0-FA6C984C58AF}"/>
                </a:ext>
              </a:extLst>
            </p:cNvPr>
            <p:cNvSpPr txBox="1"/>
            <p:nvPr/>
          </p:nvSpPr>
          <p:spPr>
            <a:xfrm>
              <a:off x="215239" y="302180"/>
              <a:ext cx="42716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spc="-150" dirty="0">
                  <a:solidFill>
                    <a:srgbClr val="042A54"/>
                  </a:solidFill>
                  <a:latin typeface="+mn-ea"/>
                </a:rPr>
                <a:t> </a:t>
              </a:r>
              <a:r>
                <a:rPr lang="en-US" altLang="ko-KR" sz="2400" b="1" spc="-150" dirty="0">
                  <a:solidFill>
                    <a:srgbClr val="042A5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System Architecture </a:t>
              </a:r>
              <a:r>
                <a:rPr lang="en-US" altLang="ko-KR" sz="2400" spc="-150" dirty="0">
                  <a:solidFill>
                    <a:srgbClr val="042A5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: Frontend</a:t>
              </a:r>
              <a:endParaRPr lang="ko-KR" altLang="en-US" sz="2400" spc="-150" dirty="0">
                <a:solidFill>
                  <a:srgbClr val="042A54"/>
                </a:solidFill>
                <a:latin typeface="+mn-ea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="" xmlns:a16="http://schemas.microsoft.com/office/drawing/2014/main" id="{D2D59CF2-B0B3-44AC-914B-5072D94CE35D}"/>
                </a:ext>
              </a:extLst>
            </p:cNvPr>
            <p:cNvSpPr/>
            <p:nvPr/>
          </p:nvSpPr>
          <p:spPr>
            <a:xfrm>
              <a:off x="177139" y="381000"/>
              <a:ext cx="76200" cy="307182"/>
            </a:xfrm>
            <a:prstGeom prst="rect">
              <a:avLst/>
            </a:prstGeom>
            <a:solidFill>
              <a:srgbClr val="063E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150">
                <a:latin typeface="+mn-ea"/>
              </a:endParaRPr>
            </a:p>
          </p:txBody>
        </p:sp>
      </p:grpSp>
      <p:cxnSp>
        <p:nvCxnSpPr>
          <p:cNvPr id="10" name="직선 연결선 9">
            <a:extLst>
              <a:ext uri="{FF2B5EF4-FFF2-40B4-BE49-F238E27FC236}">
                <a16:creationId xmlns="" xmlns:a16="http://schemas.microsoft.com/office/drawing/2014/main" id="{7DE300DC-5F6B-4806-849A-B6DA4535F515}"/>
              </a:ext>
            </a:extLst>
          </p:cNvPr>
          <p:cNvCxnSpPr>
            <a:cxnSpLocks/>
          </p:cNvCxnSpPr>
          <p:nvPr/>
        </p:nvCxnSpPr>
        <p:spPr>
          <a:xfrm>
            <a:off x="5257" y="877733"/>
            <a:ext cx="1341938" cy="0"/>
          </a:xfrm>
          <a:prstGeom prst="line">
            <a:avLst/>
          </a:prstGeom>
          <a:ln>
            <a:solidFill>
              <a:srgbClr val="042A54"/>
            </a:solidFill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17792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DBAD0BA8-390D-443F-AC6B-394363FE2889}"/>
              </a:ext>
            </a:extLst>
          </p:cNvPr>
          <p:cNvSpPr txBox="1"/>
          <p:nvPr/>
        </p:nvSpPr>
        <p:spPr>
          <a:xfrm>
            <a:off x="8805333" y="2296605"/>
            <a:ext cx="280246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" pitchFamily="50" charset="-127"/>
                <a:ea typeface="나눔스퀘어" pitchFamily="50" charset="-127"/>
              </a:rPr>
              <a:t>-</a:t>
            </a:r>
            <a:r>
              <a:rPr lang="ko-KR" altLang="en-US" dirty="0">
                <a:latin typeface="나눔스퀘어" pitchFamily="50" charset="-127"/>
                <a:ea typeface="나눔스퀘어" pitchFamily="50" charset="-127"/>
              </a:rPr>
              <a:t>요청한</a:t>
            </a:r>
            <a:r>
              <a:rPr lang="en-US" altLang="ko-KR" dirty="0">
                <a:latin typeface="나눔스퀘어" pitchFamily="50" charset="-127"/>
                <a:ea typeface="나눔스퀘어" pitchFamily="50" charset="-127"/>
              </a:rPr>
              <a:t> </a:t>
            </a:r>
            <a:r>
              <a:rPr lang="ko-KR" altLang="en-US" dirty="0">
                <a:latin typeface="나눔스퀘어" pitchFamily="50" charset="-127"/>
                <a:ea typeface="나눔스퀘어" pitchFamily="50" charset="-127"/>
              </a:rPr>
              <a:t>정보를 수용</a:t>
            </a:r>
            <a:r>
              <a:rPr lang="en-US" altLang="ko-KR" dirty="0">
                <a:latin typeface="나눔스퀘어" pitchFamily="50" charset="-127"/>
                <a:ea typeface="나눔스퀘어" pitchFamily="50" charset="-127"/>
              </a:rPr>
              <a:t>,</a:t>
            </a:r>
          </a:p>
          <a:p>
            <a:r>
              <a:rPr lang="ko-KR" altLang="en-US" dirty="0">
                <a:latin typeface="나눔스퀘어" pitchFamily="50" charset="-127"/>
                <a:ea typeface="나눔스퀘어" pitchFamily="50" charset="-127"/>
              </a:rPr>
              <a:t>다양한 기능을 수행</a:t>
            </a:r>
            <a:endParaRPr lang="en-US" altLang="ko-KR" dirty="0">
              <a:latin typeface="나눔스퀘어" pitchFamily="50" charset="-127"/>
              <a:ea typeface="나눔스퀘어" pitchFamily="50" charset="-127"/>
            </a:endParaRPr>
          </a:p>
          <a:p>
            <a:endParaRPr lang="en-US" altLang="ko-KR" dirty="0">
              <a:latin typeface="나눔스퀘어" pitchFamily="50" charset="-127"/>
              <a:ea typeface="나눔스퀘어" pitchFamily="50" charset="-127"/>
            </a:endParaRPr>
          </a:p>
          <a:p>
            <a:r>
              <a:rPr lang="en-US" altLang="ko-KR" dirty="0">
                <a:latin typeface="나눔스퀘어" pitchFamily="50" charset="-127"/>
                <a:ea typeface="나눔스퀘어" pitchFamily="50" charset="-127"/>
              </a:rPr>
              <a:t>-</a:t>
            </a:r>
            <a:r>
              <a:rPr lang="ko-KR" altLang="en-US" dirty="0">
                <a:latin typeface="나눔스퀘어" pitchFamily="50" charset="-127"/>
                <a:ea typeface="나눔스퀘어" pitchFamily="50" charset="-127"/>
              </a:rPr>
              <a:t>결과는 </a:t>
            </a:r>
            <a:r>
              <a:rPr lang="en-US" altLang="ko-KR" dirty="0">
                <a:latin typeface="나눔스퀘어" pitchFamily="50" charset="-127"/>
                <a:ea typeface="나눔스퀘어" pitchFamily="50" charset="-127"/>
              </a:rPr>
              <a:t>Controller</a:t>
            </a:r>
            <a:r>
              <a:rPr lang="ko-KR" altLang="en-US" dirty="0">
                <a:latin typeface="나눔스퀘어" pitchFamily="50" charset="-127"/>
                <a:ea typeface="나눔스퀘어" pitchFamily="50" charset="-127"/>
              </a:rPr>
              <a:t>를</a:t>
            </a:r>
            <a:endParaRPr lang="en-US" altLang="ko-KR" dirty="0">
              <a:latin typeface="나눔스퀘어" pitchFamily="50" charset="-127"/>
              <a:ea typeface="나눔스퀘어" pitchFamily="50" charset="-127"/>
            </a:endParaRPr>
          </a:p>
          <a:p>
            <a:r>
              <a:rPr lang="ko-KR" altLang="en-US" dirty="0">
                <a:latin typeface="나눔스퀘어" pitchFamily="50" charset="-127"/>
                <a:ea typeface="나눔스퀘어" pitchFamily="50" charset="-127"/>
              </a:rPr>
              <a:t>통해 사용자에게 전달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75284188-3A0D-4819-9767-D2457A62D51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80998" y="1678552"/>
            <a:ext cx="8424335" cy="4586781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="" xmlns:a16="http://schemas.microsoft.com/office/drawing/2014/main" id="{BFFD9510-DD45-4A85-A45A-A31076F1BB4A}"/>
              </a:ext>
            </a:extLst>
          </p:cNvPr>
          <p:cNvGrpSpPr/>
          <p:nvPr/>
        </p:nvGrpSpPr>
        <p:grpSpPr>
          <a:xfrm>
            <a:off x="400347" y="360867"/>
            <a:ext cx="4240084" cy="461665"/>
            <a:chOff x="177139" y="302180"/>
            <a:chExt cx="4240084" cy="461665"/>
          </a:xfrm>
          <a:scene3d>
            <a:camera prst="obliqueTopLeft"/>
            <a:lightRig rig="threePt" dir="t"/>
          </a:scene3d>
        </p:grpSpPr>
        <p:sp>
          <p:nvSpPr>
            <p:cNvPr id="8" name="TextBox 7">
              <a:extLst>
                <a:ext uri="{FF2B5EF4-FFF2-40B4-BE49-F238E27FC236}">
                  <a16:creationId xmlns="" xmlns:a16="http://schemas.microsoft.com/office/drawing/2014/main" id="{3A9FEF83-E33E-4B6C-A073-2E753C053329}"/>
                </a:ext>
              </a:extLst>
            </p:cNvPr>
            <p:cNvSpPr txBox="1"/>
            <p:nvPr/>
          </p:nvSpPr>
          <p:spPr>
            <a:xfrm>
              <a:off x="215239" y="302180"/>
              <a:ext cx="42019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spc="-150" dirty="0">
                  <a:solidFill>
                    <a:srgbClr val="042A54"/>
                  </a:solidFill>
                  <a:latin typeface="+mn-ea"/>
                </a:rPr>
                <a:t> </a:t>
              </a:r>
              <a:r>
                <a:rPr lang="en-US" altLang="ko-KR" sz="2400" b="1" spc="-150" dirty="0">
                  <a:solidFill>
                    <a:srgbClr val="042A5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System Architecture </a:t>
              </a:r>
              <a:r>
                <a:rPr lang="en-US" altLang="ko-KR" sz="2400" spc="-150" dirty="0">
                  <a:solidFill>
                    <a:srgbClr val="042A5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: Backend</a:t>
              </a:r>
              <a:endParaRPr lang="ko-KR" altLang="en-US" sz="2400" spc="-150" dirty="0">
                <a:solidFill>
                  <a:srgbClr val="042A54"/>
                </a:solidFill>
                <a:latin typeface="+mn-ea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="" xmlns:a16="http://schemas.microsoft.com/office/drawing/2014/main" id="{D55108D1-90FD-486D-B48C-514D024383A8}"/>
                </a:ext>
              </a:extLst>
            </p:cNvPr>
            <p:cNvSpPr/>
            <p:nvPr/>
          </p:nvSpPr>
          <p:spPr>
            <a:xfrm>
              <a:off x="177139" y="381000"/>
              <a:ext cx="76200" cy="307182"/>
            </a:xfrm>
            <a:prstGeom prst="rect">
              <a:avLst/>
            </a:prstGeom>
            <a:solidFill>
              <a:srgbClr val="063E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150">
                <a:latin typeface="+mn-ea"/>
              </a:endParaRPr>
            </a:p>
          </p:txBody>
        </p:sp>
      </p:grpSp>
      <p:cxnSp>
        <p:nvCxnSpPr>
          <p:cNvPr id="10" name="직선 연결선 9">
            <a:extLst>
              <a:ext uri="{FF2B5EF4-FFF2-40B4-BE49-F238E27FC236}">
                <a16:creationId xmlns="" xmlns:a16="http://schemas.microsoft.com/office/drawing/2014/main" id="{41153133-7C23-4D55-B8E5-4ABAE2E4F544}"/>
              </a:ext>
            </a:extLst>
          </p:cNvPr>
          <p:cNvCxnSpPr>
            <a:cxnSpLocks/>
          </p:cNvCxnSpPr>
          <p:nvPr/>
        </p:nvCxnSpPr>
        <p:spPr>
          <a:xfrm>
            <a:off x="5257" y="877733"/>
            <a:ext cx="1341938" cy="0"/>
          </a:xfrm>
          <a:prstGeom prst="line">
            <a:avLst/>
          </a:prstGeom>
          <a:ln>
            <a:solidFill>
              <a:srgbClr val="042A54"/>
            </a:solidFill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23195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DBAD0BA8-390D-443F-AC6B-394363FE2889}"/>
              </a:ext>
            </a:extLst>
          </p:cNvPr>
          <p:cNvSpPr txBox="1"/>
          <p:nvPr/>
        </p:nvSpPr>
        <p:spPr>
          <a:xfrm>
            <a:off x="9008533" y="2413337"/>
            <a:ext cx="280246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" pitchFamily="50" charset="-127"/>
                <a:ea typeface="나눔스퀘어" pitchFamily="50" charset="-127"/>
              </a:rPr>
              <a:t>-</a:t>
            </a:r>
            <a:r>
              <a:rPr lang="ko-KR" altLang="en-US" dirty="0">
                <a:latin typeface="나눔스퀘어" pitchFamily="50" charset="-127"/>
                <a:ea typeface="나눔스퀘어" pitchFamily="50" charset="-127"/>
              </a:rPr>
              <a:t>검색</a:t>
            </a:r>
            <a:r>
              <a:rPr lang="en-US" altLang="ko-KR" dirty="0">
                <a:latin typeface="나눔스퀘어" pitchFamily="50" charset="-127"/>
                <a:ea typeface="나눔스퀘어" pitchFamily="50" charset="-127"/>
              </a:rPr>
              <a:t>, </a:t>
            </a:r>
            <a:r>
              <a:rPr lang="ko-KR" altLang="en-US" dirty="0">
                <a:latin typeface="나눔스퀘어" pitchFamily="50" charset="-127"/>
                <a:ea typeface="나눔스퀘어" pitchFamily="50" charset="-127"/>
              </a:rPr>
              <a:t>구매</a:t>
            </a:r>
            <a:r>
              <a:rPr lang="en-US" altLang="ko-KR" dirty="0">
                <a:latin typeface="나눔스퀘어" pitchFamily="50" charset="-127"/>
                <a:ea typeface="나눔스퀘어" pitchFamily="50" charset="-127"/>
              </a:rPr>
              <a:t>, </a:t>
            </a:r>
            <a:r>
              <a:rPr lang="ko-KR" altLang="en-US" dirty="0">
                <a:latin typeface="나눔스퀘어" pitchFamily="50" charset="-127"/>
                <a:ea typeface="나눔스퀘어" pitchFamily="50" charset="-127"/>
              </a:rPr>
              <a:t>리뷰 등의</a:t>
            </a:r>
            <a:endParaRPr lang="en-US" altLang="ko-KR" dirty="0">
              <a:latin typeface="나눔스퀘어" pitchFamily="50" charset="-127"/>
              <a:ea typeface="나눔스퀘어" pitchFamily="50" charset="-127"/>
            </a:endParaRPr>
          </a:p>
          <a:p>
            <a:r>
              <a:rPr lang="ko-KR" altLang="en-US" dirty="0">
                <a:latin typeface="나눔스퀘어" pitchFamily="50" charset="-127"/>
                <a:ea typeface="나눔스퀘어" pitchFamily="50" charset="-127"/>
              </a:rPr>
              <a:t>기록을 수집</a:t>
            </a:r>
            <a:endParaRPr lang="en-US" altLang="ko-KR" dirty="0">
              <a:latin typeface="나눔스퀘어" pitchFamily="50" charset="-127"/>
              <a:ea typeface="나눔스퀘어" pitchFamily="50" charset="-127"/>
            </a:endParaRPr>
          </a:p>
          <a:p>
            <a:endParaRPr lang="en-US" altLang="ko-KR" dirty="0">
              <a:latin typeface="나눔스퀘어" pitchFamily="50" charset="-127"/>
              <a:ea typeface="나눔스퀘어" pitchFamily="50" charset="-127"/>
            </a:endParaRPr>
          </a:p>
          <a:p>
            <a:r>
              <a:rPr lang="en-US" altLang="ko-KR" dirty="0">
                <a:latin typeface="나눔스퀘어" pitchFamily="50" charset="-127"/>
                <a:ea typeface="나눔스퀘어" pitchFamily="50" charset="-127"/>
              </a:rPr>
              <a:t>-</a:t>
            </a:r>
            <a:r>
              <a:rPr lang="ko-KR" altLang="en-US" dirty="0">
                <a:latin typeface="나눔스퀘어" pitchFamily="50" charset="-127"/>
                <a:ea typeface="나눔스퀘어" pitchFamily="50" charset="-127"/>
              </a:rPr>
              <a:t>내부 알고리즘을 통해</a:t>
            </a:r>
            <a:endParaRPr lang="en-US" altLang="ko-KR" dirty="0">
              <a:latin typeface="나눔스퀘어" pitchFamily="50" charset="-127"/>
              <a:ea typeface="나눔스퀘어" pitchFamily="50" charset="-127"/>
            </a:endParaRPr>
          </a:p>
          <a:p>
            <a:r>
              <a:rPr lang="ko-KR" altLang="en-US" dirty="0">
                <a:latin typeface="나눔스퀘어" pitchFamily="50" charset="-127"/>
                <a:ea typeface="나눔스퀘어" pitchFamily="50" charset="-127"/>
              </a:rPr>
              <a:t>고객에게 최선의 추천</a:t>
            </a:r>
            <a:endParaRPr lang="en-US" altLang="ko-KR" dirty="0">
              <a:latin typeface="나눔스퀘어" pitchFamily="50" charset="-127"/>
              <a:ea typeface="나눔스퀘어" pitchFamily="50" charset="-127"/>
            </a:endParaRPr>
          </a:p>
          <a:p>
            <a:r>
              <a:rPr lang="ko-KR" altLang="en-US" dirty="0">
                <a:latin typeface="나눔스퀘어" pitchFamily="50" charset="-127"/>
                <a:ea typeface="나눔스퀘어" pitchFamily="50" charset="-127"/>
              </a:rPr>
              <a:t>상품을 도출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F76855CE-FFCA-476E-AA83-FFA83FE53E8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80999" y="1540053"/>
            <a:ext cx="8475134" cy="4657547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="" xmlns:a16="http://schemas.microsoft.com/office/drawing/2014/main" id="{EEF79D56-B27E-4945-9A9F-10DBB6336389}"/>
              </a:ext>
            </a:extLst>
          </p:cNvPr>
          <p:cNvGrpSpPr/>
          <p:nvPr/>
        </p:nvGrpSpPr>
        <p:grpSpPr>
          <a:xfrm>
            <a:off x="400347" y="360867"/>
            <a:ext cx="4938480" cy="461665"/>
            <a:chOff x="177139" y="302180"/>
            <a:chExt cx="4938480" cy="461665"/>
          </a:xfrm>
          <a:scene3d>
            <a:camera prst="obliqueTopLeft"/>
            <a:lightRig rig="threePt" dir="t"/>
          </a:scene3d>
        </p:grpSpPr>
        <p:sp>
          <p:nvSpPr>
            <p:cNvPr id="9" name="TextBox 8">
              <a:extLst>
                <a:ext uri="{FF2B5EF4-FFF2-40B4-BE49-F238E27FC236}">
                  <a16:creationId xmlns="" xmlns:a16="http://schemas.microsoft.com/office/drawing/2014/main" id="{A52B6222-1994-4C40-991E-DADC50592A4E}"/>
                </a:ext>
              </a:extLst>
            </p:cNvPr>
            <p:cNvSpPr txBox="1"/>
            <p:nvPr/>
          </p:nvSpPr>
          <p:spPr>
            <a:xfrm>
              <a:off x="215239" y="302180"/>
              <a:ext cx="490038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spc="-150" dirty="0">
                  <a:solidFill>
                    <a:srgbClr val="042A54"/>
                  </a:solidFill>
                  <a:latin typeface="+mn-ea"/>
                </a:rPr>
                <a:t> </a:t>
              </a:r>
              <a:r>
                <a:rPr lang="en-US" altLang="ko-KR" sz="2400" b="1" spc="-150" dirty="0">
                  <a:solidFill>
                    <a:srgbClr val="042A5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Backend </a:t>
              </a:r>
              <a:r>
                <a:rPr lang="en-US" altLang="ko-KR" sz="2400" spc="-150" dirty="0">
                  <a:solidFill>
                    <a:srgbClr val="042A5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: Recommendation System</a:t>
              </a:r>
              <a:endParaRPr lang="ko-KR" altLang="en-US" sz="2400" spc="-150" dirty="0">
                <a:solidFill>
                  <a:srgbClr val="042A54"/>
                </a:solidFill>
                <a:latin typeface="+mn-ea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="" xmlns:a16="http://schemas.microsoft.com/office/drawing/2014/main" id="{35246E3B-58D4-4723-8368-800523D57554}"/>
                </a:ext>
              </a:extLst>
            </p:cNvPr>
            <p:cNvSpPr/>
            <p:nvPr/>
          </p:nvSpPr>
          <p:spPr>
            <a:xfrm>
              <a:off x="177139" y="381000"/>
              <a:ext cx="76200" cy="307182"/>
            </a:xfrm>
            <a:prstGeom prst="rect">
              <a:avLst/>
            </a:prstGeom>
            <a:solidFill>
              <a:srgbClr val="063E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150">
                <a:latin typeface="+mn-ea"/>
              </a:endParaRPr>
            </a:p>
          </p:txBody>
        </p:sp>
      </p:grpSp>
      <p:cxnSp>
        <p:nvCxnSpPr>
          <p:cNvPr id="11" name="직선 연결선 10">
            <a:extLst>
              <a:ext uri="{FF2B5EF4-FFF2-40B4-BE49-F238E27FC236}">
                <a16:creationId xmlns="" xmlns:a16="http://schemas.microsoft.com/office/drawing/2014/main" id="{11DC3DF6-BD7A-43E4-8C6B-FC4BCB355ED0}"/>
              </a:ext>
            </a:extLst>
          </p:cNvPr>
          <p:cNvCxnSpPr>
            <a:cxnSpLocks/>
          </p:cNvCxnSpPr>
          <p:nvPr/>
        </p:nvCxnSpPr>
        <p:spPr>
          <a:xfrm>
            <a:off x="5257" y="877733"/>
            <a:ext cx="1341938" cy="0"/>
          </a:xfrm>
          <a:prstGeom prst="line">
            <a:avLst/>
          </a:prstGeom>
          <a:ln>
            <a:solidFill>
              <a:srgbClr val="042A54"/>
            </a:solidFill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27106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DBAD0BA8-390D-443F-AC6B-394363FE2889}"/>
              </a:ext>
            </a:extLst>
          </p:cNvPr>
          <p:cNvSpPr txBox="1"/>
          <p:nvPr/>
        </p:nvSpPr>
        <p:spPr>
          <a:xfrm>
            <a:off x="9008533" y="2413337"/>
            <a:ext cx="280246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" pitchFamily="50" charset="-127"/>
                <a:ea typeface="나눔스퀘어" pitchFamily="50" charset="-127"/>
              </a:rPr>
              <a:t>-</a:t>
            </a:r>
            <a:r>
              <a:rPr lang="ko-KR" altLang="en-US" dirty="0">
                <a:latin typeface="나눔스퀘어" pitchFamily="50" charset="-127"/>
                <a:ea typeface="나눔스퀘어" pitchFamily="50" charset="-127"/>
              </a:rPr>
              <a:t>유기동물 보호센터의</a:t>
            </a:r>
            <a:endParaRPr lang="en-US" altLang="ko-KR" dirty="0">
              <a:latin typeface="나눔스퀘어" pitchFamily="50" charset="-127"/>
              <a:ea typeface="나눔스퀘어" pitchFamily="50" charset="-127"/>
            </a:endParaRPr>
          </a:p>
          <a:p>
            <a:r>
              <a:rPr lang="ko-KR" altLang="en-US" dirty="0">
                <a:latin typeface="나눔스퀘어" pitchFamily="50" charset="-127"/>
                <a:ea typeface="나눔스퀘어" pitchFamily="50" charset="-127"/>
              </a:rPr>
              <a:t>데이터 </a:t>
            </a:r>
            <a:r>
              <a:rPr lang="en-US" altLang="ko-KR" dirty="0">
                <a:latin typeface="나눔스퀘어" pitchFamily="50" charset="-127"/>
                <a:ea typeface="나눔스퀘어" pitchFamily="50" charset="-127"/>
              </a:rPr>
              <a:t>API</a:t>
            </a:r>
            <a:r>
              <a:rPr lang="ko-KR" altLang="en-US" dirty="0">
                <a:latin typeface="나눔스퀘어" pitchFamily="50" charset="-127"/>
                <a:ea typeface="나눔스퀘어" pitchFamily="50" charset="-127"/>
              </a:rPr>
              <a:t>를 불러옴</a:t>
            </a:r>
            <a:endParaRPr lang="en-US" altLang="ko-KR" dirty="0">
              <a:latin typeface="나눔스퀘어" pitchFamily="50" charset="-127"/>
              <a:ea typeface="나눔스퀘어" pitchFamily="50" charset="-127"/>
            </a:endParaRPr>
          </a:p>
          <a:p>
            <a:endParaRPr lang="en-US" altLang="ko-KR" dirty="0">
              <a:latin typeface="나눔스퀘어" pitchFamily="50" charset="-127"/>
              <a:ea typeface="나눔스퀘어" pitchFamily="50" charset="-127"/>
            </a:endParaRPr>
          </a:p>
          <a:p>
            <a:r>
              <a:rPr lang="en-US" altLang="ko-KR" dirty="0">
                <a:latin typeface="나눔스퀘어" pitchFamily="50" charset="-127"/>
                <a:ea typeface="나눔스퀘어" pitchFamily="50" charset="-127"/>
              </a:rPr>
              <a:t>-</a:t>
            </a:r>
            <a:r>
              <a:rPr lang="ko-KR" altLang="en-US" dirty="0">
                <a:latin typeface="나눔스퀘어" pitchFamily="50" charset="-127"/>
                <a:ea typeface="나눔스퀘어" pitchFamily="50" charset="-127"/>
              </a:rPr>
              <a:t>다양한 유기동물 정보를</a:t>
            </a:r>
            <a:endParaRPr lang="en-US" altLang="ko-KR" dirty="0">
              <a:latin typeface="나눔스퀘어" pitchFamily="50" charset="-127"/>
              <a:ea typeface="나눔스퀘어" pitchFamily="50" charset="-127"/>
            </a:endParaRPr>
          </a:p>
          <a:p>
            <a:r>
              <a:rPr lang="ko-KR" altLang="en-US" dirty="0">
                <a:latin typeface="나눔스퀘어" pitchFamily="50" charset="-127"/>
                <a:ea typeface="나눔스퀘어" pitchFamily="50" charset="-127"/>
              </a:rPr>
              <a:t>사용자에게 보여줌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8967A4B0-AD21-4040-BD5D-B19AF348D43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80999" y="1952518"/>
            <a:ext cx="8271934" cy="4126549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="" xmlns:a16="http://schemas.microsoft.com/office/drawing/2014/main" id="{DBBB57F0-927F-4057-BCB0-5EC87525AA10}"/>
              </a:ext>
            </a:extLst>
          </p:cNvPr>
          <p:cNvGrpSpPr/>
          <p:nvPr/>
        </p:nvGrpSpPr>
        <p:grpSpPr>
          <a:xfrm>
            <a:off x="400347" y="360867"/>
            <a:ext cx="4138261" cy="461665"/>
            <a:chOff x="177139" y="302180"/>
            <a:chExt cx="4138261" cy="461665"/>
          </a:xfrm>
          <a:scene3d>
            <a:camera prst="obliqueTopLeft"/>
            <a:lightRig rig="threePt" dir="t"/>
          </a:scene3d>
        </p:grpSpPr>
        <p:sp>
          <p:nvSpPr>
            <p:cNvPr id="9" name="TextBox 8">
              <a:extLst>
                <a:ext uri="{FF2B5EF4-FFF2-40B4-BE49-F238E27FC236}">
                  <a16:creationId xmlns="" xmlns:a16="http://schemas.microsoft.com/office/drawing/2014/main" id="{B8EACAE2-54DB-496D-BD2F-90A313ECD1FB}"/>
                </a:ext>
              </a:extLst>
            </p:cNvPr>
            <p:cNvSpPr txBox="1"/>
            <p:nvPr/>
          </p:nvSpPr>
          <p:spPr>
            <a:xfrm>
              <a:off x="215239" y="302180"/>
              <a:ext cx="410016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spc="-150" dirty="0">
                  <a:solidFill>
                    <a:srgbClr val="042A54"/>
                  </a:solidFill>
                  <a:latin typeface="+mn-ea"/>
                </a:rPr>
                <a:t> </a:t>
              </a:r>
              <a:r>
                <a:rPr lang="en-US" altLang="ko-KR" sz="2400" b="1" spc="-150" dirty="0">
                  <a:solidFill>
                    <a:srgbClr val="042A5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Backend </a:t>
              </a:r>
              <a:r>
                <a:rPr lang="en-US" altLang="ko-KR" sz="2400" spc="-150" dirty="0">
                  <a:solidFill>
                    <a:srgbClr val="042A5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: API Crawling System</a:t>
              </a:r>
              <a:endParaRPr lang="ko-KR" altLang="en-US" sz="2400" spc="-150" dirty="0">
                <a:solidFill>
                  <a:srgbClr val="042A54"/>
                </a:solidFill>
                <a:latin typeface="+mn-ea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="" xmlns:a16="http://schemas.microsoft.com/office/drawing/2014/main" id="{5BAFBA3B-6D30-45C8-B624-E53CAEE2555C}"/>
                </a:ext>
              </a:extLst>
            </p:cNvPr>
            <p:cNvSpPr/>
            <p:nvPr/>
          </p:nvSpPr>
          <p:spPr>
            <a:xfrm>
              <a:off x="177139" y="381000"/>
              <a:ext cx="76200" cy="307182"/>
            </a:xfrm>
            <a:prstGeom prst="rect">
              <a:avLst/>
            </a:prstGeom>
            <a:solidFill>
              <a:srgbClr val="063E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150">
                <a:latin typeface="+mn-ea"/>
              </a:endParaRPr>
            </a:p>
          </p:txBody>
        </p:sp>
      </p:grpSp>
      <p:cxnSp>
        <p:nvCxnSpPr>
          <p:cNvPr id="11" name="직선 연결선 10">
            <a:extLst>
              <a:ext uri="{FF2B5EF4-FFF2-40B4-BE49-F238E27FC236}">
                <a16:creationId xmlns="" xmlns:a16="http://schemas.microsoft.com/office/drawing/2014/main" id="{27F8D36A-FDDE-4772-BE87-2A6933C962DF}"/>
              </a:ext>
            </a:extLst>
          </p:cNvPr>
          <p:cNvCxnSpPr>
            <a:cxnSpLocks/>
          </p:cNvCxnSpPr>
          <p:nvPr/>
        </p:nvCxnSpPr>
        <p:spPr>
          <a:xfrm>
            <a:off x="5257" y="877733"/>
            <a:ext cx="1341938" cy="0"/>
          </a:xfrm>
          <a:prstGeom prst="line">
            <a:avLst/>
          </a:prstGeom>
          <a:ln>
            <a:solidFill>
              <a:srgbClr val="042A54"/>
            </a:solidFill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05150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DBAD0BA8-390D-443F-AC6B-394363FE2889}"/>
              </a:ext>
            </a:extLst>
          </p:cNvPr>
          <p:cNvSpPr txBox="1"/>
          <p:nvPr/>
        </p:nvSpPr>
        <p:spPr>
          <a:xfrm>
            <a:off x="9008533" y="2413337"/>
            <a:ext cx="280246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" pitchFamily="50" charset="-127"/>
                <a:ea typeface="나눔스퀘어" pitchFamily="50" charset="-127"/>
              </a:rPr>
              <a:t>-</a:t>
            </a:r>
            <a:r>
              <a:rPr lang="ko-KR" altLang="en-US" dirty="0">
                <a:latin typeface="나눔스퀘어" pitchFamily="50" charset="-127"/>
                <a:ea typeface="나눔스퀘어" pitchFamily="50" charset="-127"/>
              </a:rPr>
              <a:t>사용자가 웹에서 입력한 다양한 정보들을 수집</a:t>
            </a:r>
            <a:endParaRPr lang="en-US" altLang="ko-KR" dirty="0">
              <a:latin typeface="나눔스퀘어" pitchFamily="50" charset="-127"/>
              <a:ea typeface="나눔스퀘어" pitchFamily="50" charset="-127"/>
            </a:endParaRPr>
          </a:p>
          <a:p>
            <a:endParaRPr lang="en-US" altLang="ko-KR" dirty="0">
              <a:latin typeface="나눔스퀘어" pitchFamily="50" charset="-127"/>
              <a:ea typeface="나눔스퀘어" pitchFamily="50" charset="-127"/>
            </a:endParaRPr>
          </a:p>
          <a:p>
            <a:r>
              <a:rPr lang="en-US" altLang="ko-KR" dirty="0">
                <a:latin typeface="나눔스퀘어" pitchFamily="50" charset="-127"/>
                <a:ea typeface="나눔스퀘어" pitchFamily="50" charset="-127"/>
              </a:rPr>
              <a:t>-</a:t>
            </a:r>
            <a:r>
              <a:rPr lang="ko-KR" altLang="en-US" dirty="0">
                <a:latin typeface="나눔스퀘어" pitchFamily="50" charset="-127"/>
                <a:ea typeface="나눔스퀘어" pitchFamily="50" charset="-127"/>
              </a:rPr>
              <a:t>일정한 </a:t>
            </a:r>
            <a:r>
              <a:rPr lang="en-US" altLang="ko-KR" dirty="0">
                <a:latin typeface="나눔스퀘어" pitchFamily="50" charset="-127"/>
                <a:ea typeface="나눔스퀘어" pitchFamily="50" charset="-127"/>
              </a:rPr>
              <a:t>Preprocessing</a:t>
            </a:r>
            <a:r>
              <a:rPr lang="ko-KR" altLang="en-US" dirty="0">
                <a:latin typeface="나눔스퀘어" pitchFamily="50" charset="-127"/>
                <a:ea typeface="나눔스퀘어" pitchFamily="50" charset="-127"/>
              </a:rPr>
              <a:t>을 거쳐 일관성 있는 정보로</a:t>
            </a:r>
            <a:endParaRPr lang="en-US" altLang="ko-KR" dirty="0">
              <a:latin typeface="나눔스퀘어" pitchFamily="50" charset="-127"/>
              <a:ea typeface="나눔스퀘어" pitchFamily="50" charset="-127"/>
            </a:endParaRPr>
          </a:p>
          <a:p>
            <a:r>
              <a:rPr lang="ko-KR" altLang="en-US" dirty="0">
                <a:latin typeface="나눔스퀘어" pitchFamily="50" charset="-127"/>
                <a:ea typeface="나눔스퀘어" pitchFamily="50" charset="-127"/>
              </a:rPr>
              <a:t>저장함</a:t>
            </a:r>
            <a:r>
              <a:rPr lang="en-US" altLang="ko-KR" dirty="0">
                <a:latin typeface="나눔스퀘어" pitchFamily="50" charset="-127"/>
                <a:ea typeface="나눔스퀘어" pitchFamily="50" charset="-127"/>
              </a:rPr>
              <a:t>.</a:t>
            </a:r>
          </a:p>
          <a:p>
            <a:endParaRPr lang="en-US" altLang="ko-KR" dirty="0">
              <a:latin typeface="나눔스퀘어" pitchFamily="50" charset="-127"/>
              <a:ea typeface="나눔스퀘어" pitchFamily="50" charset="-127"/>
            </a:endParaRPr>
          </a:p>
          <a:p>
            <a:r>
              <a:rPr lang="en-US" altLang="ko-KR" dirty="0">
                <a:latin typeface="나눔스퀘어" pitchFamily="50" charset="-127"/>
                <a:ea typeface="나눔스퀘어" pitchFamily="50" charset="-127"/>
              </a:rPr>
              <a:t>-</a:t>
            </a:r>
            <a:r>
              <a:rPr lang="ko-KR" altLang="en-US" dirty="0">
                <a:latin typeface="나눔스퀘어" pitchFamily="50" charset="-127"/>
                <a:ea typeface="나눔스퀘어" pitchFamily="50" charset="-127"/>
              </a:rPr>
              <a:t>차후 다양한 기능에</a:t>
            </a:r>
            <a:endParaRPr lang="en-US" altLang="ko-KR" dirty="0">
              <a:latin typeface="나눔스퀘어" pitchFamily="50" charset="-127"/>
              <a:ea typeface="나눔스퀘어" pitchFamily="50" charset="-127"/>
            </a:endParaRPr>
          </a:p>
          <a:p>
            <a:r>
              <a:rPr lang="ko-KR" altLang="en-US" dirty="0">
                <a:latin typeface="나눔스퀘어" pitchFamily="50" charset="-127"/>
                <a:ea typeface="나눔스퀘어" pitchFamily="50" charset="-127"/>
              </a:rPr>
              <a:t>활용하기 위한 </a:t>
            </a:r>
            <a:r>
              <a:rPr lang="en-US" altLang="ko-KR" dirty="0">
                <a:latin typeface="나눔스퀘어" pitchFamily="50" charset="-127"/>
                <a:ea typeface="나눔스퀘어" pitchFamily="50" charset="-127"/>
              </a:rPr>
              <a:t>DB</a:t>
            </a:r>
            <a:endParaRPr lang="ko-KR" altLang="en-US" dirty="0">
              <a:latin typeface="나눔스퀘어" pitchFamily="50" charset="-127"/>
              <a:ea typeface="나눔스퀘어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B1D0F7E7-15DA-4E9B-B826-E7656892441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80998" y="1817052"/>
            <a:ext cx="8305801" cy="4363615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="" xmlns:a16="http://schemas.microsoft.com/office/drawing/2014/main" id="{1EB13A08-2795-476A-A5C5-498D639CB9F0}"/>
              </a:ext>
            </a:extLst>
          </p:cNvPr>
          <p:cNvGrpSpPr/>
          <p:nvPr/>
        </p:nvGrpSpPr>
        <p:grpSpPr>
          <a:xfrm>
            <a:off x="400347" y="360867"/>
            <a:ext cx="4396344" cy="461665"/>
            <a:chOff x="177139" y="302180"/>
            <a:chExt cx="4396344" cy="461665"/>
          </a:xfrm>
          <a:scene3d>
            <a:camera prst="obliqueTopLeft"/>
            <a:lightRig rig="threePt" dir="t"/>
          </a:scene3d>
        </p:grpSpPr>
        <p:sp>
          <p:nvSpPr>
            <p:cNvPr id="8" name="TextBox 7">
              <a:extLst>
                <a:ext uri="{FF2B5EF4-FFF2-40B4-BE49-F238E27FC236}">
                  <a16:creationId xmlns="" xmlns:a16="http://schemas.microsoft.com/office/drawing/2014/main" id="{EFD68FEA-F198-4626-84A5-6C3EFB0A1833}"/>
                </a:ext>
              </a:extLst>
            </p:cNvPr>
            <p:cNvSpPr txBox="1"/>
            <p:nvPr/>
          </p:nvSpPr>
          <p:spPr>
            <a:xfrm>
              <a:off x="215239" y="302180"/>
              <a:ext cx="435824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spc="-150" dirty="0">
                  <a:solidFill>
                    <a:srgbClr val="042A54"/>
                  </a:solidFill>
                  <a:latin typeface="+mn-ea"/>
                </a:rPr>
                <a:t> </a:t>
              </a:r>
              <a:r>
                <a:rPr lang="en-US" altLang="ko-KR" sz="2400" b="1" spc="-150" dirty="0">
                  <a:solidFill>
                    <a:srgbClr val="042A5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Backend </a:t>
              </a:r>
              <a:r>
                <a:rPr lang="en-US" altLang="ko-KR" sz="2400" spc="-150" dirty="0">
                  <a:solidFill>
                    <a:srgbClr val="042A5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: Data collection System</a:t>
              </a:r>
              <a:endParaRPr lang="ko-KR" altLang="en-US" sz="2400" spc="-150" dirty="0">
                <a:solidFill>
                  <a:srgbClr val="042A54"/>
                </a:solidFill>
                <a:latin typeface="+mn-ea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="" xmlns:a16="http://schemas.microsoft.com/office/drawing/2014/main" id="{C0E1049F-DFB1-4B34-AA84-EEA7ED4DC6FC}"/>
                </a:ext>
              </a:extLst>
            </p:cNvPr>
            <p:cNvSpPr/>
            <p:nvPr/>
          </p:nvSpPr>
          <p:spPr>
            <a:xfrm>
              <a:off x="177139" y="381000"/>
              <a:ext cx="76200" cy="307182"/>
            </a:xfrm>
            <a:prstGeom prst="rect">
              <a:avLst/>
            </a:prstGeom>
            <a:solidFill>
              <a:srgbClr val="063E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150">
                <a:latin typeface="+mn-ea"/>
              </a:endParaRPr>
            </a:p>
          </p:txBody>
        </p:sp>
      </p:grpSp>
      <p:cxnSp>
        <p:nvCxnSpPr>
          <p:cNvPr id="10" name="직선 연결선 9">
            <a:extLst>
              <a:ext uri="{FF2B5EF4-FFF2-40B4-BE49-F238E27FC236}">
                <a16:creationId xmlns="" xmlns:a16="http://schemas.microsoft.com/office/drawing/2014/main" id="{2A896A70-DB0C-4D5C-B094-CD4FE847025B}"/>
              </a:ext>
            </a:extLst>
          </p:cNvPr>
          <p:cNvCxnSpPr>
            <a:cxnSpLocks/>
          </p:cNvCxnSpPr>
          <p:nvPr/>
        </p:nvCxnSpPr>
        <p:spPr>
          <a:xfrm>
            <a:off x="5257" y="877733"/>
            <a:ext cx="1341938" cy="0"/>
          </a:xfrm>
          <a:prstGeom prst="line">
            <a:avLst/>
          </a:prstGeom>
          <a:ln>
            <a:solidFill>
              <a:srgbClr val="042A54"/>
            </a:solidFill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91285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="" xmlns:a16="http://schemas.microsoft.com/office/drawing/2014/main" id="{6D4B0207-038D-4532-8E92-2CF6C0B2BF80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0328" y="2160852"/>
            <a:ext cx="6907213" cy="421348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353A06BC-C36C-4A29-82DD-5980236E48D6}"/>
              </a:ext>
            </a:extLst>
          </p:cNvPr>
          <p:cNvSpPr txBox="1"/>
          <p:nvPr/>
        </p:nvSpPr>
        <p:spPr>
          <a:xfrm>
            <a:off x="8238066" y="2725565"/>
            <a:ext cx="280246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" pitchFamily="50" charset="-127"/>
                <a:ea typeface="나눔스퀘어" pitchFamily="50" charset="-127"/>
              </a:rPr>
              <a:t>-</a:t>
            </a:r>
            <a:r>
              <a:rPr lang="ko-KR" altLang="en-US" dirty="0">
                <a:latin typeface="나눔스퀘어" pitchFamily="50" charset="-127"/>
                <a:ea typeface="나눔스퀘어" pitchFamily="50" charset="-127"/>
              </a:rPr>
              <a:t>대표적인 활용처는</a:t>
            </a:r>
            <a:endParaRPr lang="en-US" altLang="ko-KR" dirty="0">
              <a:latin typeface="나눔스퀘어" pitchFamily="50" charset="-127"/>
              <a:ea typeface="나눔스퀘어" pitchFamily="50" charset="-127"/>
            </a:endParaRPr>
          </a:p>
          <a:p>
            <a:r>
              <a:rPr lang="en-US" altLang="ko-KR" dirty="0">
                <a:latin typeface="나눔스퀘어" pitchFamily="50" charset="-127"/>
                <a:ea typeface="나눔스퀘어" pitchFamily="50" charset="-127"/>
              </a:rPr>
              <a:t>Recommendation System</a:t>
            </a:r>
          </a:p>
          <a:p>
            <a:endParaRPr lang="en-US" altLang="ko-KR" dirty="0">
              <a:latin typeface="나눔스퀘어" pitchFamily="50" charset="-127"/>
              <a:ea typeface="나눔스퀘어" pitchFamily="50" charset="-127"/>
            </a:endParaRPr>
          </a:p>
          <a:p>
            <a:endParaRPr lang="en-US" altLang="ko-KR" dirty="0">
              <a:latin typeface="나눔스퀘어" pitchFamily="50" charset="-127"/>
              <a:ea typeface="나눔스퀘어" pitchFamily="50" charset="-127"/>
            </a:endParaRPr>
          </a:p>
          <a:p>
            <a:endParaRPr lang="en-US" altLang="ko-KR" dirty="0">
              <a:latin typeface="나눔스퀘어" pitchFamily="50" charset="-127"/>
              <a:ea typeface="나눔스퀘어" pitchFamily="50" charset="-127"/>
            </a:endParaRPr>
          </a:p>
          <a:p>
            <a:r>
              <a:rPr lang="en-US" altLang="ko-KR" dirty="0">
                <a:latin typeface="나눔스퀘어" pitchFamily="50" charset="-127"/>
                <a:ea typeface="나눔스퀘어" pitchFamily="50" charset="-127"/>
              </a:rPr>
              <a:t>-</a:t>
            </a:r>
            <a:r>
              <a:rPr lang="en-US" altLang="ko-KR" dirty="0" err="1">
                <a:latin typeface="나눔스퀘어" pitchFamily="50" charset="-127"/>
                <a:ea typeface="나눔스퀘어" pitchFamily="50" charset="-127"/>
              </a:rPr>
              <a:t>Apriori</a:t>
            </a:r>
            <a:r>
              <a:rPr lang="en-US" altLang="ko-KR" dirty="0">
                <a:latin typeface="나눔스퀘어" pitchFamily="50" charset="-127"/>
                <a:ea typeface="나눔스퀘어" pitchFamily="50" charset="-127"/>
              </a:rPr>
              <a:t> </a:t>
            </a:r>
            <a:r>
              <a:rPr lang="ko-KR" altLang="en-US" dirty="0">
                <a:latin typeface="나눔스퀘어" pitchFamily="50" charset="-127"/>
                <a:ea typeface="나눔스퀘어" pitchFamily="50" charset="-127"/>
              </a:rPr>
              <a:t>같은 알고리즘을</a:t>
            </a:r>
            <a:endParaRPr lang="en-US" altLang="ko-KR" dirty="0">
              <a:latin typeface="나눔스퀘어" pitchFamily="50" charset="-127"/>
              <a:ea typeface="나눔스퀘어" pitchFamily="50" charset="-127"/>
            </a:endParaRPr>
          </a:p>
          <a:p>
            <a:r>
              <a:rPr lang="ko-KR" altLang="en-US" dirty="0">
                <a:latin typeface="나눔스퀘어" pitchFamily="50" charset="-127"/>
                <a:ea typeface="나눔스퀘어" pitchFamily="50" charset="-127"/>
              </a:rPr>
              <a:t>이용해 저장된 데이터를</a:t>
            </a:r>
            <a:endParaRPr lang="en-US" altLang="ko-KR" dirty="0">
              <a:latin typeface="나눔스퀘어" pitchFamily="50" charset="-127"/>
              <a:ea typeface="나눔스퀘어" pitchFamily="50" charset="-127"/>
            </a:endParaRPr>
          </a:p>
          <a:p>
            <a:r>
              <a:rPr lang="ko-KR" altLang="en-US" dirty="0">
                <a:latin typeface="나눔스퀘어" pitchFamily="50" charset="-127"/>
                <a:ea typeface="나눔스퀘어" pitchFamily="50" charset="-127"/>
              </a:rPr>
              <a:t>활용함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="" xmlns:a16="http://schemas.microsoft.com/office/drawing/2014/main" id="{29EA42CE-CA37-4329-AEBA-359BDCD9941C}"/>
              </a:ext>
            </a:extLst>
          </p:cNvPr>
          <p:cNvGrpSpPr/>
          <p:nvPr/>
        </p:nvGrpSpPr>
        <p:grpSpPr>
          <a:xfrm>
            <a:off x="400347" y="360867"/>
            <a:ext cx="3984693" cy="461665"/>
            <a:chOff x="177139" y="302180"/>
            <a:chExt cx="3984693" cy="461665"/>
          </a:xfrm>
          <a:scene3d>
            <a:camera prst="obliqueTopLeft"/>
            <a:lightRig rig="threePt" dir="t"/>
          </a:scene3d>
        </p:grpSpPr>
        <p:sp>
          <p:nvSpPr>
            <p:cNvPr id="8" name="TextBox 7">
              <a:extLst>
                <a:ext uri="{FF2B5EF4-FFF2-40B4-BE49-F238E27FC236}">
                  <a16:creationId xmlns="" xmlns:a16="http://schemas.microsoft.com/office/drawing/2014/main" id="{3DECF128-F621-416D-8A61-6E23D98D9BD5}"/>
                </a:ext>
              </a:extLst>
            </p:cNvPr>
            <p:cNvSpPr txBox="1"/>
            <p:nvPr/>
          </p:nvSpPr>
          <p:spPr>
            <a:xfrm>
              <a:off x="215239" y="302180"/>
              <a:ext cx="394659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spc="-150" dirty="0">
                  <a:solidFill>
                    <a:srgbClr val="042A54"/>
                  </a:solidFill>
                  <a:latin typeface="+mn-ea"/>
                </a:rPr>
                <a:t> </a:t>
              </a:r>
              <a:r>
                <a:rPr lang="en-US" altLang="ko-KR" sz="2400" b="1" spc="-150" dirty="0">
                  <a:solidFill>
                    <a:srgbClr val="042A54"/>
                  </a:solidFill>
                  <a:latin typeface="+mn-ea"/>
                  <a:ea typeface="나눔스퀘어 ExtraBold" panose="020B0600000101010101" pitchFamily="50" charset="-127"/>
                </a:rPr>
                <a:t>e.g.</a:t>
              </a:r>
              <a:r>
                <a:rPr lang="en-US" altLang="ko-KR" sz="2400" spc="-150" dirty="0">
                  <a:solidFill>
                    <a:srgbClr val="042A5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Recommendation System</a:t>
              </a:r>
              <a:endParaRPr lang="ko-KR" altLang="en-US" sz="2400" spc="-150" dirty="0">
                <a:solidFill>
                  <a:srgbClr val="042A54"/>
                </a:solidFill>
                <a:latin typeface="+mn-ea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="" xmlns:a16="http://schemas.microsoft.com/office/drawing/2014/main" id="{765C65C7-C155-431C-B3F5-3C7C6817F253}"/>
                </a:ext>
              </a:extLst>
            </p:cNvPr>
            <p:cNvSpPr/>
            <p:nvPr/>
          </p:nvSpPr>
          <p:spPr>
            <a:xfrm>
              <a:off x="177139" y="381000"/>
              <a:ext cx="76200" cy="307182"/>
            </a:xfrm>
            <a:prstGeom prst="rect">
              <a:avLst/>
            </a:prstGeom>
            <a:solidFill>
              <a:srgbClr val="063E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150">
                <a:latin typeface="+mn-ea"/>
              </a:endParaRPr>
            </a:p>
          </p:txBody>
        </p:sp>
      </p:grpSp>
      <p:cxnSp>
        <p:nvCxnSpPr>
          <p:cNvPr id="10" name="직선 연결선 9">
            <a:extLst>
              <a:ext uri="{FF2B5EF4-FFF2-40B4-BE49-F238E27FC236}">
                <a16:creationId xmlns="" xmlns:a16="http://schemas.microsoft.com/office/drawing/2014/main" id="{14ACC82D-0AE7-40AB-9387-350E2FFCBECA}"/>
              </a:ext>
            </a:extLst>
          </p:cNvPr>
          <p:cNvCxnSpPr>
            <a:cxnSpLocks/>
          </p:cNvCxnSpPr>
          <p:nvPr/>
        </p:nvCxnSpPr>
        <p:spPr>
          <a:xfrm>
            <a:off x="5257" y="877733"/>
            <a:ext cx="1341938" cy="0"/>
          </a:xfrm>
          <a:prstGeom prst="line">
            <a:avLst/>
          </a:prstGeom>
          <a:ln>
            <a:solidFill>
              <a:srgbClr val="042A54"/>
            </a:solidFill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72610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DBAD0BA8-390D-443F-AC6B-394363FE2889}"/>
              </a:ext>
            </a:extLst>
          </p:cNvPr>
          <p:cNvSpPr txBox="1"/>
          <p:nvPr/>
        </p:nvSpPr>
        <p:spPr>
          <a:xfrm>
            <a:off x="9008533" y="2413337"/>
            <a:ext cx="280246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" pitchFamily="50" charset="-127"/>
                <a:ea typeface="나눔스퀘어" pitchFamily="50" charset="-127"/>
              </a:rPr>
              <a:t>-</a:t>
            </a:r>
            <a:r>
              <a:rPr lang="ko-KR" altLang="en-US" dirty="0">
                <a:latin typeface="나눔스퀘어" pitchFamily="50" charset="-127"/>
                <a:ea typeface="나눔스퀘어" pitchFamily="50" charset="-127"/>
              </a:rPr>
              <a:t>반려동물 양육에 겪는</a:t>
            </a:r>
            <a:endParaRPr lang="en-US" altLang="ko-KR" dirty="0">
              <a:latin typeface="나눔스퀘어" pitchFamily="50" charset="-127"/>
              <a:ea typeface="나눔스퀘어" pitchFamily="50" charset="-127"/>
            </a:endParaRPr>
          </a:p>
          <a:p>
            <a:r>
              <a:rPr lang="ko-KR" altLang="en-US" dirty="0">
                <a:latin typeface="나눔스퀘어" pitchFamily="50" charset="-127"/>
                <a:ea typeface="나눔스퀘어" pitchFamily="50" charset="-127"/>
              </a:rPr>
              <a:t>다양한 고민을 상담해줌</a:t>
            </a:r>
            <a:r>
              <a:rPr lang="en-US" altLang="ko-KR" dirty="0">
                <a:latin typeface="나눔스퀘어" pitchFamily="50" charset="-127"/>
                <a:ea typeface="나눔스퀘어" pitchFamily="50" charset="-127"/>
              </a:rPr>
              <a:t>.</a:t>
            </a:r>
          </a:p>
          <a:p>
            <a:endParaRPr lang="en-US" altLang="ko-KR" dirty="0">
              <a:latin typeface="나눔스퀘어" pitchFamily="50" charset="-127"/>
              <a:ea typeface="나눔스퀘어" pitchFamily="50" charset="-127"/>
            </a:endParaRPr>
          </a:p>
          <a:p>
            <a:r>
              <a:rPr lang="en-US" altLang="ko-KR" dirty="0">
                <a:latin typeface="나눔스퀘어" pitchFamily="50" charset="-127"/>
                <a:ea typeface="나눔스퀘어" pitchFamily="50" charset="-127"/>
              </a:rPr>
              <a:t>-</a:t>
            </a:r>
            <a:r>
              <a:rPr lang="ko-KR" altLang="en-US" dirty="0">
                <a:latin typeface="나눔스퀘어" pitchFamily="50" charset="-127"/>
                <a:ea typeface="나눔스퀘어" pitchFamily="50" charset="-127"/>
              </a:rPr>
              <a:t>사용자 정보를 토대로</a:t>
            </a:r>
            <a:endParaRPr lang="en-US" altLang="ko-KR" dirty="0">
              <a:latin typeface="나눔스퀘어" pitchFamily="50" charset="-127"/>
              <a:ea typeface="나눔스퀘어" pitchFamily="50" charset="-127"/>
            </a:endParaRPr>
          </a:p>
          <a:p>
            <a:r>
              <a:rPr lang="ko-KR" altLang="en-US" dirty="0">
                <a:latin typeface="나눔스퀘어" pitchFamily="50" charset="-127"/>
                <a:ea typeface="나눔스퀘어" pitchFamily="50" charset="-127"/>
              </a:rPr>
              <a:t>인증된 사용자를 연계해 주고</a:t>
            </a:r>
            <a:r>
              <a:rPr lang="en-US" altLang="ko-KR" dirty="0">
                <a:latin typeface="나눔스퀘어" pitchFamily="50" charset="-127"/>
                <a:ea typeface="나눔스퀘어" pitchFamily="50" charset="-127"/>
              </a:rPr>
              <a:t>, </a:t>
            </a:r>
            <a:r>
              <a:rPr lang="ko-KR" altLang="en-US" dirty="0">
                <a:latin typeface="나눔스퀘어" pitchFamily="50" charset="-127"/>
                <a:ea typeface="나눔스퀘어" pitchFamily="50" charset="-127"/>
              </a:rPr>
              <a:t>고민들을 처리하기 위한 간편한 프로세스를 제공한다</a:t>
            </a:r>
            <a:r>
              <a:rPr lang="en-US" altLang="ko-KR" dirty="0">
                <a:latin typeface="나눔스퀘어" pitchFamily="50" charset="-127"/>
                <a:ea typeface="나눔스퀘어" pitchFamily="50" charset="-127"/>
              </a:rPr>
              <a:t>.</a:t>
            </a:r>
            <a:endParaRPr lang="ko-KR" altLang="en-US" dirty="0">
              <a:latin typeface="나눔스퀘어" pitchFamily="50" charset="-127"/>
              <a:ea typeface="나눔스퀘어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D79468AA-8EA1-4D3D-BFA6-6F083F4A524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7712" y="1589088"/>
            <a:ext cx="8369087" cy="4439179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="" xmlns:a16="http://schemas.microsoft.com/office/drawing/2014/main" id="{116136D9-5B8F-4075-BE19-EF86ED7D2501}"/>
              </a:ext>
            </a:extLst>
          </p:cNvPr>
          <p:cNvGrpSpPr/>
          <p:nvPr/>
        </p:nvGrpSpPr>
        <p:grpSpPr>
          <a:xfrm>
            <a:off x="400347" y="360867"/>
            <a:ext cx="3889795" cy="461665"/>
            <a:chOff x="177139" y="302180"/>
            <a:chExt cx="3889795" cy="461665"/>
          </a:xfrm>
          <a:scene3d>
            <a:camera prst="obliqueTopLeft"/>
            <a:lightRig rig="threePt" dir="t"/>
          </a:scene3d>
        </p:grpSpPr>
        <p:sp>
          <p:nvSpPr>
            <p:cNvPr id="8" name="TextBox 7">
              <a:extLst>
                <a:ext uri="{FF2B5EF4-FFF2-40B4-BE49-F238E27FC236}">
                  <a16:creationId xmlns="" xmlns:a16="http://schemas.microsoft.com/office/drawing/2014/main" id="{C7A1160C-3E56-4250-8D49-72BD363BD4EE}"/>
                </a:ext>
              </a:extLst>
            </p:cNvPr>
            <p:cNvSpPr txBox="1"/>
            <p:nvPr/>
          </p:nvSpPr>
          <p:spPr>
            <a:xfrm>
              <a:off x="215239" y="302180"/>
              <a:ext cx="385169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spc="-150" dirty="0">
                  <a:solidFill>
                    <a:srgbClr val="042A54"/>
                  </a:solidFill>
                  <a:latin typeface="+mn-ea"/>
                </a:rPr>
                <a:t> </a:t>
              </a:r>
              <a:r>
                <a:rPr lang="en-US" altLang="ko-KR" sz="2400" b="1" spc="-150" dirty="0">
                  <a:solidFill>
                    <a:srgbClr val="042A5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Backend </a:t>
              </a:r>
              <a:r>
                <a:rPr lang="en-US" altLang="ko-KR" sz="2400" spc="-150" dirty="0">
                  <a:solidFill>
                    <a:srgbClr val="042A5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: Consulting System</a:t>
              </a:r>
              <a:endParaRPr lang="ko-KR" altLang="en-US" sz="2400" spc="-150" dirty="0">
                <a:solidFill>
                  <a:srgbClr val="042A54"/>
                </a:solidFill>
                <a:latin typeface="+mn-ea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="" xmlns:a16="http://schemas.microsoft.com/office/drawing/2014/main" id="{1B463346-7DDB-46C3-8F65-17D62CEB4CAD}"/>
                </a:ext>
              </a:extLst>
            </p:cNvPr>
            <p:cNvSpPr/>
            <p:nvPr/>
          </p:nvSpPr>
          <p:spPr>
            <a:xfrm>
              <a:off x="177139" y="381000"/>
              <a:ext cx="76200" cy="307182"/>
            </a:xfrm>
            <a:prstGeom prst="rect">
              <a:avLst/>
            </a:prstGeom>
            <a:solidFill>
              <a:srgbClr val="063E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150">
                <a:latin typeface="+mn-ea"/>
              </a:endParaRPr>
            </a:p>
          </p:txBody>
        </p:sp>
      </p:grpSp>
      <p:cxnSp>
        <p:nvCxnSpPr>
          <p:cNvPr id="10" name="직선 연결선 9">
            <a:extLst>
              <a:ext uri="{FF2B5EF4-FFF2-40B4-BE49-F238E27FC236}">
                <a16:creationId xmlns="" xmlns:a16="http://schemas.microsoft.com/office/drawing/2014/main" id="{8863F999-830D-4889-BEF1-9DF1F721F0DD}"/>
              </a:ext>
            </a:extLst>
          </p:cNvPr>
          <p:cNvCxnSpPr>
            <a:cxnSpLocks/>
          </p:cNvCxnSpPr>
          <p:nvPr/>
        </p:nvCxnSpPr>
        <p:spPr>
          <a:xfrm>
            <a:off x="5257" y="877733"/>
            <a:ext cx="1341938" cy="0"/>
          </a:xfrm>
          <a:prstGeom prst="line">
            <a:avLst/>
          </a:prstGeom>
          <a:ln>
            <a:solidFill>
              <a:srgbClr val="042A54"/>
            </a:solidFill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18948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5278475" y="1576882"/>
            <a:ext cx="4782456" cy="3842744"/>
            <a:chOff x="4755399" y="1694615"/>
            <a:chExt cx="3491204" cy="3842744"/>
          </a:xfrm>
          <a:scene3d>
            <a:camera prst="obliqueTopLeft"/>
            <a:lightRig rig="threePt" dir="t"/>
          </a:scene3d>
        </p:grpSpPr>
        <p:sp>
          <p:nvSpPr>
            <p:cNvPr id="3" name="직사각형 2"/>
            <p:cNvSpPr/>
            <p:nvPr/>
          </p:nvSpPr>
          <p:spPr>
            <a:xfrm>
              <a:off x="4755399" y="1773435"/>
              <a:ext cx="76200" cy="3071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b="1" spc="-15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831599" y="1694615"/>
              <a:ext cx="534151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500" b="1" spc="-150" dirty="0">
                  <a:solidFill>
                    <a:schemeClr val="bg1"/>
                  </a:solidFill>
                  <a:latin typeface="+mn-ea"/>
                </a:rPr>
                <a:t>01</a:t>
              </a:r>
              <a:endParaRPr lang="ko-KR" altLang="en-US" sz="2500" b="1" spc="-150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5365750" y="1694615"/>
              <a:ext cx="1853456" cy="4770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500" b="1" spc="-150" dirty="0">
                  <a:solidFill>
                    <a:schemeClr val="bg1"/>
                  </a:solidFill>
                  <a:latin typeface="+mn-ea"/>
                </a:rPr>
                <a:t>Introduction</a:t>
              </a:r>
              <a:endParaRPr lang="ko-KR" altLang="en-US" sz="2500" b="1" spc="-150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4755399" y="2614858"/>
              <a:ext cx="76200" cy="3071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b="1" spc="-15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831599" y="2536038"/>
              <a:ext cx="534151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500" b="1" spc="-150" dirty="0">
                  <a:solidFill>
                    <a:schemeClr val="bg1"/>
                  </a:solidFill>
                  <a:latin typeface="+mn-ea"/>
                </a:rPr>
                <a:t>02</a:t>
              </a:r>
              <a:endParaRPr lang="ko-KR" altLang="en-US" sz="2500" b="1" spc="-150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5365750" y="2536038"/>
              <a:ext cx="2518959" cy="4770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500" b="1" spc="-150" dirty="0">
                  <a:solidFill>
                    <a:schemeClr val="bg1"/>
                  </a:solidFill>
                  <a:latin typeface="+mn-ea"/>
                </a:rPr>
                <a:t>System Overview</a:t>
              </a:r>
              <a:endParaRPr lang="ko-KR" altLang="en-US" sz="2500" b="1" spc="-150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4755399" y="3456281"/>
              <a:ext cx="76200" cy="3071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b="1" spc="-15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831599" y="3377461"/>
              <a:ext cx="534151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500" b="1" spc="-150" dirty="0">
                  <a:solidFill>
                    <a:schemeClr val="bg1"/>
                  </a:solidFill>
                  <a:latin typeface="+mn-ea"/>
                </a:rPr>
                <a:t>03</a:t>
              </a:r>
              <a:endParaRPr lang="ko-KR" altLang="en-US" sz="2500" b="1" spc="-150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5365750" y="3377461"/>
              <a:ext cx="2101922" cy="4770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500" b="1" spc="-150" dirty="0">
                  <a:solidFill>
                    <a:schemeClr val="bg1"/>
                  </a:solidFill>
                  <a:latin typeface="+mn-ea"/>
                </a:rPr>
                <a:t>Main Features</a:t>
              </a:r>
              <a:endParaRPr lang="ko-KR" altLang="en-US" sz="2500" b="1" spc="-150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4755399" y="4297704"/>
              <a:ext cx="76200" cy="3071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b="1" spc="-15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4831599" y="4218884"/>
              <a:ext cx="534151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500" b="1" spc="-150" dirty="0">
                  <a:solidFill>
                    <a:schemeClr val="bg1"/>
                  </a:solidFill>
                  <a:latin typeface="+mn-ea"/>
                </a:rPr>
                <a:t>04</a:t>
              </a:r>
              <a:endParaRPr lang="ko-KR" altLang="en-US" sz="2500" b="1" spc="-150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5365750" y="4218884"/>
              <a:ext cx="2880853" cy="4770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500" b="1" spc="-150" dirty="0">
                  <a:solidFill>
                    <a:schemeClr val="bg1"/>
                  </a:solidFill>
                  <a:latin typeface="+mn-ea"/>
                </a:rPr>
                <a:t>System Architecture</a:t>
              </a:r>
              <a:endParaRPr lang="ko-KR" altLang="en-US" sz="2500" b="1" spc="-150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4755399" y="5139125"/>
              <a:ext cx="76200" cy="3071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b="1" spc="-15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4831599" y="5060305"/>
              <a:ext cx="534151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500" b="1" spc="-150" dirty="0">
                  <a:solidFill>
                    <a:schemeClr val="bg1"/>
                  </a:solidFill>
                  <a:latin typeface="+mn-ea"/>
                </a:rPr>
                <a:t>05</a:t>
              </a:r>
              <a:endParaRPr lang="ko-KR" altLang="en-US" sz="2500" b="1" spc="-150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5365750" y="5060305"/>
              <a:ext cx="2408223" cy="4770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500" b="1" spc="-150" dirty="0">
                  <a:solidFill>
                    <a:schemeClr val="bg1"/>
                  </a:solidFill>
                  <a:latin typeface="+mn-ea"/>
                </a:rPr>
                <a:t>Test &amp; Evolution</a:t>
              </a:r>
              <a:endParaRPr lang="ko-KR" altLang="en-US" sz="2500" b="1" spc="-150" dirty="0">
                <a:solidFill>
                  <a:schemeClr val="bg1"/>
                </a:solidFill>
                <a:latin typeface="+mn-ea"/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2523453" y="1576882"/>
            <a:ext cx="813043" cy="785889"/>
            <a:chOff x="999453" y="1602281"/>
            <a:chExt cx="760921" cy="812660"/>
          </a:xfrm>
          <a:scene3d>
            <a:camera prst="obliqueTopLeft"/>
            <a:lightRig rig="threePt" dir="t"/>
          </a:scene3d>
        </p:grpSpPr>
        <p:sp>
          <p:nvSpPr>
            <p:cNvPr id="58" name="TextBox 57"/>
            <p:cNvSpPr txBox="1"/>
            <p:nvPr/>
          </p:nvSpPr>
          <p:spPr>
            <a:xfrm>
              <a:off x="999453" y="1602281"/>
              <a:ext cx="760921" cy="509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600" spc="-150" dirty="0">
                  <a:solidFill>
                    <a:schemeClr val="bg1"/>
                  </a:solidFill>
                  <a:latin typeface="+mn-ea"/>
                </a:rPr>
                <a:t>목차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017887" y="2099372"/>
              <a:ext cx="184731" cy="3155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2100" spc="-150" dirty="0">
                <a:solidFill>
                  <a:schemeClr val="bg1"/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732884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2577831" y="1841701"/>
            <a:ext cx="8155945" cy="725408"/>
          </a:xfrm>
          <a:prstGeom prst="rect">
            <a:avLst/>
          </a:prstGeom>
        </p:spPr>
        <p:txBody>
          <a:bodyPr wrap="square" lIns="108792" tIns="54396" rIns="108792" bIns="54396">
            <a:spAutoFit/>
          </a:bodyPr>
          <a:lstStyle/>
          <a:p>
            <a:r>
              <a:rPr lang="en-US" altLang="ko-KR" sz="2000" dirty="0">
                <a:latin typeface="나눔스퀘어 ExtraBold" pitchFamily="50" charset="-127"/>
                <a:ea typeface="나눔스퀘어 ExtraBold" pitchFamily="50" charset="-127"/>
              </a:rPr>
              <a:t> </a:t>
            </a:r>
            <a:r>
              <a:rPr lang="en-US" altLang="ko-KR" sz="2000" dirty="0" err="1">
                <a:latin typeface="나눔스퀘어 ExtraBold" pitchFamily="50" charset="-127"/>
                <a:ea typeface="나눔스퀘어 ExtraBold" pitchFamily="50" charset="-127"/>
              </a:rPr>
              <a:t>Petkage</a:t>
            </a:r>
            <a:r>
              <a:rPr lang="ko-KR" altLang="en-US" sz="2000" dirty="0">
                <a:latin typeface="나눔스퀘어 ExtraBold" pitchFamily="50" charset="-127"/>
                <a:ea typeface="나눔스퀘어 ExtraBold" pitchFamily="50" charset="-127"/>
              </a:rPr>
              <a:t>는 </a:t>
            </a:r>
            <a:r>
              <a:rPr lang="ko-KR" altLang="en-US" sz="2000" dirty="0" err="1">
                <a:latin typeface="나눔스퀘어 ExtraBold" pitchFamily="50" charset="-127"/>
                <a:ea typeface="나눔스퀘어 ExtraBold" pitchFamily="50" charset="-127"/>
              </a:rPr>
              <a:t>빅데이터</a:t>
            </a:r>
            <a:r>
              <a:rPr lang="ko-KR" altLang="en-US" sz="2000" dirty="0">
                <a:latin typeface="나눔스퀘어 ExtraBold" pitchFamily="50" charset="-127"/>
                <a:ea typeface="나눔스퀘어 ExtraBold" pitchFamily="50" charset="-127"/>
              </a:rPr>
              <a:t> </a:t>
            </a:r>
            <a:r>
              <a:rPr lang="en-US" altLang="ko-KR" sz="2000" dirty="0">
                <a:latin typeface="나눔스퀘어 ExtraBold" pitchFamily="50" charset="-127"/>
                <a:ea typeface="나눔스퀘어 ExtraBold" pitchFamily="50" charset="-127"/>
              </a:rPr>
              <a:t> </a:t>
            </a:r>
            <a:r>
              <a:rPr lang="ko-KR" altLang="en-US" sz="2000" dirty="0">
                <a:latin typeface="나눔스퀘어 ExtraBold" pitchFamily="50" charset="-127"/>
                <a:ea typeface="나눔스퀘어 ExtraBold" pitchFamily="50" charset="-127"/>
              </a:rPr>
              <a:t>상품 추천을 강조한 쇼핑몰이</a:t>
            </a:r>
            <a:endParaRPr lang="en-US" altLang="ko-KR" sz="2000" dirty="0">
              <a:latin typeface="나눔스퀘어 ExtraBold" pitchFamily="50" charset="-127"/>
              <a:ea typeface="나눔스퀘어 ExtraBold" pitchFamily="50" charset="-127"/>
            </a:endParaRPr>
          </a:p>
          <a:p>
            <a:r>
              <a:rPr lang="ko-KR" altLang="en-US" sz="2000" dirty="0">
                <a:latin typeface="나눔스퀘어 ExtraBold" pitchFamily="50" charset="-127"/>
                <a:ea typeface="나눔스퀘어 ExtraBold" pitchFamily="50" charset="-127"/>
              </a:rPr>
              <a:t> 대표기능이기에 이 기능에 대한  유지보수</a:t>
            </a:r>
            <a:r>
              <a:rPr lang="en-US" altLang="ko-KR" sz="2000" dirty="0">
                <a:latin typeface="나눔스퀘어 ExtraBold" pitchFamily="50" charset="-127"/>
                <a:ea typeface="나눔스퀘어 ExtraBold" pitchFamily="50" charset="-127"/>
              </a:rPr>
              <a:t>/</a:t>
            </a:r>
            <a:r>
              <a:rPr lang="ko-KR" altLang="en-US" sz="2000" dirty="0">
                <a:latin typeface="나눔스퀘어 ExtraBold" pitchFamily="50" charset="-127"/>
                <a:ea typeface="나눔스퀘어 ExtraBold" pitchFamily="50" charset="-127"/>
              </a:rPr>
              <a:t>테스트가 중요</a:t>
            </a:r>
          </a:p>
        </p:txBody>
      </p:sp>
      <p:pic>
        <p:nvPicPr>
          <p:cNvPr id="64" name="그림 63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776" y="2986392"/>
            <a:ext cx="3487213" cy="2975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5" descr="빅데이터로 본 대한민국] 반려동물 등록제, 빅데이터는 이렇게 말했다 ...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8896" y="3460048"/>
            <a:ext cx="5403714" cy="2261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그룹 15">
            <a:extLst>
              <a:ext uri="{FF2B5EF4-FFF2-40B4-BE49-F238E27FC236}">
                <a16:creationId xmlns="" xmlns:a16="http://schemas.microsoft.com/office/drawing/2014/main" id="{1E308FE8-3E61-4F5B-9FC4-03D8CC6F91E9}"/>
              </a:ext>
            </a:extLst>
          </p:cNvPr>
          <p:cNvGrpSpPr/>
          <p:nvPr/>
        </p:nvGrpSpPr>
        <p:grpSpPr>
          <a:xfrm>
            <a:off x="400347" y="360867"/>
            <a:ext cx="1630331" cy="461665"/>
            <a:chOff x="177139" y="302180"/>
            <a:chExt cx="1630331" cy="461665"/>
          </a:xfrm>
          <a:scene3d>
            <a:camera prst="obliqueTopLeft"/>
            <a:lightRig rig="threePt" dir="t"/>
          </a:scene3d>
        </p:grpSpPr>
        <p:sp>
          <p:nvSpPr>
            <p:cNvPr id="17" name="TextBox 16">
              <a:extLst>
                <a:ext uri="{FF2B5EF4-FFF2-40B4-BE49-F238E27FC236}">
                  <a16:creationId xmlns="" xmlns:a16="http://schemas.microsoft.com/office/drawing/2014/main" id="{69602376-AF44-4C71-9CDB-6DCF02EFF870}"/>
                </a:ext>
              </a:extLst>
            </p:cNvPr>
            <p:cNvSpPr txBox="1"/>
            <p:nvPr/>
          </p:nvSpPr>
          <p:spPr>
            <a:xfrm>
              <a:off x="215239" y="302180"/>
              <a:ext cx="159223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spc="-150" dirty="0">
                  <a:solidFill>
                    <a:srgbClr val="042A54"/>
                  </a:solidFill>
                  <a:latin typeface="+mn-ea"/>
                </a:rPr>
                <a:t> </a:t>
              </a:r>
              <a:r>
                <a:rPr lang="en-US" altLang="ko-KR" sz="2400" spc="-150" dirty="0">
                  <a:solidFill>
                    <a:srgbClr val="042A54"/>
                  </a:solidFill>
                  <a:latin typeface="+mn-ea"/>
                </a:rPr>
                <a:t>05</a:t>
              </a:r>
              <a:r>
                <a:rPr lang="en-US" altLang="ko-KR" sz="2400" b="1" spc="-150" dirty="0">
                  <a:solidFill>
                    <a:srgbClr val="042A54"/>
                  </a:solidFill>
                  <a:latin typeface="+mn-ea"/>
                </a:rPr>
                <a:t> Testing</a:t>
              </a:r>
              <a:endParaRPr lang="ko-KR" altLang="en-US" sz="2400" b="1" spc="-150" dirty="0">
                <a:solidFill>
                  <a:srgbClr val="042A54"/>
                </a:solidFill>
                <a:latin typeface="+mn-ea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="" xmlns:a16="http://schemas.microsoft.com/office/drawing/2014/main" id="{E767524F-4835-40A0-8A8E-96915C3C177D}"/>
                </a:ext>
              </a:extLst>
            </p:cNvPr>
            <p:cNvSpPr/>
            <p:nvPr/>
          </p:nvSpPr>
          <p:spPr>
            <a:xfrm>
              <a:off x="177139" y="381000"/>
              <a:ext cx="76200" cy="307182"/>
            </a:xfrm>
            <a:prstGeom prst="rect">
              <a:avLst/>
            </a:prstGeom>
            <a:solidFill>
              <a:srgbClr val="063E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150">
                <a:latin typeface="+mn-ea"/>
              </a:endParaRPr>
            </a:p>
          </p:txBody>
        </p:sp>
      </p:grpSp>
      <p:cxnSp>
        <p:nvCxnSpPr>
          <p:cNvPr id="19" name="직선 연결선 18">
            <a:extLst>
              <a:ext uri="{FF2B5EF4-FFF2-40B4-BE49-F238E27FC236}">
                <a16:creationId xmlns="" xmlns:a16="http://schemas.microsoft.com/office/drawing/2014/main" id="{30B4052D-C285-4402-8FCA-6241615A11EA}"/>
              </a:ext>
            </a:extLst>
          </p:cNvPr>
          <p:cNvCxnSpPr>
            <a:cxnSpLocks/>
          </p:cNvCxnSpPr>
          <p:nvPr/>
        </p:nvCxnSpPr>
        <p:spPr>
          <a:xfrm>
            <a:off x="5257" y="877733"/>
            <a:ext cx="1341938" cy="0"/>
          </a:xfrm>
          <a:prstGeom prst="line">
            <a:avLst/>
          </a:prstGeom>
          <a:ln>
            <a:solidFill>
              <a:srgbClr val="042A54"/>
            </a:solidFill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870B4303-ABE1-4C48-A2BB-BA2778F59551}"/>
              </a:ext>
            </a:extLst>
          </p:cNvPr>
          <p:cNvSpPr txBox="1"/>
          <p:nvPr/>
        </p:nvSpPr>
        <p:spPr>
          <a:xfrm>
            <a:off x="1347195" y="701913"/>
            <a:ext cx="2592376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스퀘어" pitchFamily="50" charset="-127"/>
                <a:ea typeface="나눔스퀘어" pitchFamily="50" charset="-127"/>
              </a:rPr>
              <a:t>   </a:t>
            </a:r>
            <a:r>
              <a:rPr lang="en-US" altLang="ko-KR" dirty="0" err="1">
                <a:latin typeface="나눔스퀘어" pitchFamily="50" charset="-127"/>
                <a:ea typeface="나눔스퀘어" pitchFamily="50" charset="-127"/>
              </a:rPr>
              <a:t>Petkage</a:t>
            </a:r>
            <a:r>
              <a:rPr lang="ko-KR" altLang="en-US" dirty="0">
                <a:latin typeface="나눔스퀘어" pitchFamily="50" charset="-127"/>
                <a:ea typeface="나눔스퀘어" pitchFamily="50" charset="-127"/>
              </a:rPr>
              <a:t>의 테스팅 방향</a:t>
            </a:r>
            <a:endParaRPr lang="en-US" altLang="ko-KR" dirty="0">
              <a:latin typeface="나눔스퀘어" pitchFamily="50" charset="-127"/>
              <a:ea typeface="나눔스퀘어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64995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102327" y="1256593"/>
            <a:ext cx="9471469" cy="663596"/>
          </a:xfrm>
          <a:prstGeom prst="rect">
            <a:avLst/>
          </a:prstGeom>
        </p:spPr>
        <p:txBody>
          <a:bodyPr wrap="square" lIns="108792" tIns="54396" rIns="108792" bIns="54396">
            <a:spAutoFit/>
          </a:bodyPr>
          <a:lstStyle/>
          <a:p>
            <a:r>
              <a:rPr lang="en-US" altLang="ko-KR" sz="1799" b="1" dirty="0" err="1">
                <a:latin typeface="나눔스퀘어" pitchFamily="50" charset="-127"/>
                <a:ea typeface="나눔스퀘어" pitchFamily="50" charset="-127"/>
              </a:rPr>
              <a:t>Petkage</a:t>
            </a:r>
            <a:r>
              <a:rPr lang="ko-KR" altLang="en-US" sz="1799" b="1" dirty="0">
                <a:latin typeface="나눔스퀘어" pitchFamily="50" charset="-127"/>
                <a:ea typeface="나눔스퀘어" pitchFamily="50" charset="-127"/>
              </a:rPr>
              <a:t>에서 테스트해야 하는 </a:t>
            </a:r>
            <a:r>
              <a:rPr lang="en-US" altLang="ko-KR" sz="1799" b="1" dirty="0">
                <a:latin typeface="나눔스퀘어" pitchFamily="50" charset="-127"/>
                <a:ea typeface="나눔스퀘어" pitchFamily="50" charset="-127"/>
              </a:rPr>
              <a:t>Scope</a:t>
            </a:r>
            <a:r>
              <a:rPr lang="ko-KR" altLang="en-US" sz="1799" b="1" dirty="0">
                <a:latin typeface="나눔스퀘어" pitchFamily="50" charset="-127"/>
                <a:ea typeface="나눔스퀘어" pitchFamily="50" charset="-127"/>
              </a:rPr>
              <a:t>는 크게 </a:t>
            </a:r>
            <a:r>
              <a:rPr lang="en-US" altLang="ko-KR" sz="1799" b="1" dirty="0">
                <a:latin typeface="나눔스퀘어" pitchFamily="50" charset="-127"/>
                <a:ea typeface="나눔스퀘어" pitchFamily="50" charset="-127"/>
              </a:rPr>
              <a:t>3</a:t>
            </a:r>
            <a:r>
              <a:rPr lang="ko-KR" altLang="en-US" sz="1799" b="1" dirty="0">
                <a:latin typeface="나눔스퀘어" pitchFamily="50" charset="-127"/>
                <a:ea typeface="나눔스퀘어" pitchFamily="50" charset="-127"/>
              </a:rPr>
              <a:t>가지</a:t>
            </a:r>
            <a:endParaRPr lang="en-US" altLang="ko-KR" sz="1799" b="1" dirty="0">
              <a:latin typeface="나눔스퀘어" pitchFamily="50" charset="-127"/>
              <a:ea typeface="나눔스퀘어" pitchFamily="50" charset="-127"/>
            </a:endParaRPr>
          </a:p>
          <a:p>
            <a:endParaRPr lang="en-US" altLang="ko-KR" sz="1799" dirty="0">
              <a:latin typeface="나눔고딕 Light" pitchFamily="50" charset="-127"/>
              <a:ea typeface="나눔고딕 Light" pitchFamily="50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="" xmlns:a16="http://schemas.microsoft.com/office/drawing/2014/main" id="{C1F51235-955F-4605-9DD9-8BE4A8CC18B4}"/>
              </a:ext>
            </a:extLst>
          </p:cNvPr>
          <p:cNvGrpSpPr/>
          <p:nvPr/>
        </p:nvGrpSpPr>
        <p:grpSpPr>
          <a:xfrm>
            <a:off x="400347" y="360867"/>
            <a:ext cx="1223168" cy="461665"/>
            <a:chOff x="177139" y="302180"/>
            <a:chExt cx="1223168" cy="461665"/>
          </a:xfrm>
          <a:scene3d>
            <a:camera prst="obliqueTopLeft"/>
            <a:lightRig rig="threePt" dir="t"/>
          </a:scene3d>
        </p:grpSpPr>
        <p:sp>
          <p:nvSpPr>
            <p:cNvPr id="9" name="TextBox 8">
              <a:extLst>
                <a:ext uri="{FF2B5EF4-FFF2-40B4-BE49-F238E27FC236}">
                  <a16:creationId xmlns="" xmlns:a16="http://schemas.microsoft.com/office/drawing/2014/main" id="{2BBE9CB9-A054-4503-8C6F-D57DD2BB6650}"/>
                </a:ext>
              </a:extLst>
            </p:cNvPr>
            <p:cNvSpPr txBox="1"/>
            <p:nvPr/>
          </p:nvSpPr>
          <p:spPr>
            <a:xfrm>
              <a:off x="215239" y="302180"/>
              <a:ext cx="118506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spc="-150" dirty="0">
                  <a:solidFill>
                    <a:srgbClr val="042A54"/>
                  </a:solidFill>
                  <a:latin typeface="+mn-ea"/>
                </a:rPr>
                <a:t> Testing</a:t>
              </a:r>
              <a:endParaRPr lang="ko-KR" altLang="en-US" sz="2400" b="1" spc="-150" dirty="0">
                <a:solidFill>
                  <a:srgbClr val="042A54"/>
                </a:solidFill>
                <a:latin typeface="+mn-ea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="" xmlns:a16="http://schemas.microsoft.com/office/drawing/2014/main" id="{6C50C600-2ABE-417E-AE98-A250B8C7F124}"/>
                </a:ext>
              </a:extLst>
            </p:cNvPr>
            <p:cNvSpPr/>
            <p:nvPr/>
          </p:nvSpPr>
          <p:spPr>
            <a:xfrm>
              <a:off x="177139" y="381000"/>
              <a:ext cx="76200" cy="307182"/>
            </a:xfrm>
            <a:prstGeom prst="rect">
              <a:avLst/>
            </a:prstGeom>
            <a:solidFill>
              <a:srgbClr val="063E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150">
                <a:latin typeface="+mn-ea"/>
              </a:endParaRPr>
            </a:p>
          </p:txBody>
        </p:sp>
      </p:grpSp>
      <p:cxnSp>
        <p:nvCxnSpPr>
          <p:cNvPr id="11" name="직선 연결선 10">
            <a:extLst>
              <a:ext uri="{FF2B5EF4-FFF2-40B4-BE49-F238E27FC236}">
                <a16:creationId xmlns="" xmlns:a16="http://schemas.microsoft.com/office/drawing/2014/main" id="{ECEBAEE4-A320-407E-9D05-52AAC9800144}"/>
              </a:ext>
            </a:extLst>
          </p:cNvPr>
          <p:cNvCxnSpPr>
            <a:cxnSpLocks/>
          </p:cNvCxnSpPr>
          <p:nvPr/>
        </p:nvCxnSpPr>
        <p:spPr>
          <a:xfrm>
            <a:off x="5257" y="877733"/>
            <a:ext cx="1341938" cy="0"/>
          </a:xfrm>
          <a:prstGeom prst="line">
            <a:avLst/>
          </a:prstGeom>
          <a:ln>
            <a:solidFill>
              <a:srgbClr val="042A54"/>
            </a:solidFill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347" y="2309295"/>
            <a:ext cx="2864694" cy="3473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126" y="2616740"/>
            <a:ext cx="3191345" cy="30591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4096" y="2553798"/>
            <a:ext cx="3725012" cy="29843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379517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48" y="1770433"/>
            <a:ext cx="6275843" cy="3387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676226" y="1243659"/>
            <a:ext cx="9520057" cy="386534"/>
          </a:xfrm>
          <a:prstGeom prst="rect">
            <a:avLst/>
          </a:prstGeom>
          <a:noFill/>
        </p:spPr>
        <p:txBody>
          <a:bodyPr wrap="square" lIns="108792" tIns="54396" rIns="108792" bIns="54396" rtlCol="0">
            <a:spAutoFit/>
          </a:bodyPr>
          <a:lstStyle/>
          <a:p>
            <a:r>
              <a:rPr lang="en-US" altLang="ko-KR" sz="1799" dirty="0"/>
              <a:t>             </a:t>
            </a:r>
            <a:r>
              <a:rPr lang="en-US" altLang="ko-KR" sz="1799" dirty="0">
                <a:latin typeface="나눔스퀘어" pitchFamily="50" charset="-127"/>
                <a:ea typeface="나눔스퀘어" pitchFamily="50" charset="-127"/>
              </a:rPr>
              <a:t>TDD</a:t>
            </a:r>
            <a:r>
              <a:rPr lang="ko-KR" altLang="en-US" sz="1799" dirty="0">
                <a:latin typeface="나눔스퀘어" pitchFamily="50" charset="-127"/>
                <a:ea typeface="나눔스퀘어" pitchFamily="50" charset="-127"/>
              </a:rPr>
              <a:t>를 활용한 </a:t>
            </a:r>
            <a:r>
              <a:rPr lang="en-US" altLang="ko-KR" sz="1799" dirty="0">
                <a:latin typeface="나눔스퀘어" pitchFamily="50" charset="-127"/>
                <a:ea typeface="나눔스퀘어" pitchFamily="50" charset="-127"/>
              </a:rPr>
              <a:t>Test Plan:  Development Testing</a:t>
            </a:r>
            <a:endParaRPr lang="ko-KR" altLang="en-US" sz="1799" dirty="0">
              <a:latin typeface="나눔스퀘어" pitchFamily="50" charset="-127"/>
              <a:ea typeface="나눔스퀘어" pitchFamily="50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="" xmlns:a16="http://schemas.microsoft.com/office/drawing/2014/main" id="{C9352549-8FB5-4E19-BE0E-1DB46C8268EA}"/>
              </a:ext>
            </a:extLst>
          </p:cNvPr>
          <p:cNvGrpSpPr/>
          <p:nvPr/>
        </p:nvGrpSpPr>
        <p:grpSpPr>
          <a:xfrm>
            <a:off x="400347" y="360867"/>
            <a:ext cx="1223168" cy="461665"/>
            <a:chOff x="177139" y="302180"/>
            <a:chExt cx="1223168" cy="461665"/>
          </a:xfrm>
          <a:scene3d>
            <a:camera prst="obliqueTopLeft"/>
            <a:lightRig rig="threePt" dir="t"/>
          </a:scene3d>
        </p:grpSpPr>
        <p:sp>
          <p:nvSpPr>
            <p:cNvPr id="11" name="TextBox 10">
              <a:extLst>
                <a:ext uri="{FF2B5EF4-FFF2-40B4-BE49-F238E27FC236}">
                  <a16:creationId xmlns="" xmlns:a16="http://schemas.microsoft.com/office/drawing/2014/main" id="{8D5418B7-7C72-4572-AD67-4BAD9F34AA71}"/>
                </a:ext>
              </a:extLst>
            </p:cNvPr>
            <p:cNvSpPr txBox="1"/>
            <p:nvPr/>
          </p:nvSpPr>
          <p:spPr>
            <a:xfrm>
              <a:off x="215239" y="302180"/>
              <a:ext cx="118506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spc="-150" dirty="0">
                  <a:solidFill>
                    <a:srgbClr val="042A54"/>
                  </a:solidFill>
                  <a:latin typeface="+mn-ea"/>
                </a:rPr>
                <a:t> Testing</a:t>
              </a:r>
              <a:endParaRPr lang="ko-KR" altLang="en-US" sz="2400" b="1" spc="-150" dirty="0">
                <a:solidFill>
                  <a:srgbClr val="042A54"/>
                </a:solidFill>
                <a:latin typeface="+mn-ea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="" xmlns:a16="http://schemas.microsoft.com/office/drawing/2014/main" id="{3CC1BC59-B648-45C9-B752-02463FC4F8D1}"/>
                </a:ext>
              </a:extLst>
            </p:cNvPr>
            <p:cNvSpPr/>
            <p:nvPr/>
          </p:nvSpPr>
          <p:spPr>
            <a:xfrm>
              <a:off x="177139" y="381000"/>
              <a:ext cx="76200" cy="307182"/>
            </a:xfrm>
            <a:prstGeom prst="rect">
              <a:avLst/>
            </a:prstGeom>
            <a:solidFill>
              <a:srgbClr val="063E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150">
                <a:latin typeface="+mn-ea"/>
              </a:endParaRPr>
            </a:p>
          </p:txBody>
        </p:sp>
      </p:grpSp>
      <p:cxnSp>
        <p:nvCxnSpPr>
          <p:cNvPr id="13" name="직선 연결선 12">
            <a:extLst>
              <a:ext uri="{FF2B5EF4-FFF2-40B4-BE49-F238E27FC236}">
                <a16:creationId xmlns="" xmlns:a16="http://schemas.microsoft.com/office/drawing/2014/main" id="{7F648ED3-6672-4D8C-94A3-24B8C1277473}"/>
              </a:ext>
            </a:extLst>
          </p:cNvPr>
          <p:cNvCxnSpPr>
            <a:cxnSpLocks/>
          </p:cNvCxnSpPr>
          <p:nvPr/>
        </p:nvCxnSpPr>
        <p:spPr>
          <a:xfrm>
            <a:off x="5257" y="877733"/>
            <a:ext cx="1341938" cy="0"/>
          </a:xfrm>
          <a:prstGeom prst="line">
            <a:avLst/>
          </a:prstGeom>
          <a:ln>
            <a:solidFill>
              <a:srgbClr val="042A54"/>
            </a:solidFill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990076F9-53B8-4185-8CD9-AB939F197978}"/>
              </a:ext>
            </a:extLst>
          </p:cNvPr>
          <p:cNvSpPr txBox="1"/>
          <p:nvPr/>
        </p:nvSpPr>
        <p:spPr>
          <a:xfrm>
            <a:off x="1347195" y="681697"/>
            <a:ext cx="5042599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   </a:t>
            </a:r>
            <a:r>
              <a:rPr lang="en-US" altLang="ko-KR" dirty="0">
                <a:latin typeface="나눔스퀘어" pitchFamily="50" charset="-127"/>
                <a:ea typeface="나눔스퀘어" pitchFamily="50" charset="-127"/>
              </a:rPr>
              <a:t>Testing : </a:t>
            </a:r>
            <a:r>
              <a:rPr lang="en-US" altLang="ko-KR" dirty="0" smtClean="0">
                <a:latin typeface="나눔스퀘어" pitchFamily="50" charset="-127"/>
                <a:ea typeface="나눔스퀘어" pitchFamily="50" charset="-127"/>
              </a:rPr>
              <a:t>TDD/ Release Testing/ User Testing</a:t>
            </a:r>
            <a:endParaRPr lang="en-US" altLang="ko-KR" dirty="0">
              <a:latin typeface="나눔스퀘어" pitchFamily="50" charset="-127"/>
              <a:ea typeface="나눔스퀘어" pitchFamily="50" charset="-127"/>
            </a:endParaRPr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9794" y="2438448"/>
            <a:ext cx="5661571" cy="14623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6365091" y="1283422"/>
            <a:ext cx="5455468" cy="36920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799" dirty="0">
                <a:latin typeface="나눔스퀘어" pitchFamily="50" charset="-127"/>
                <a:ea typeface="나눔스퀘어" pitchFamily="50" charset="-127"/>
              </a:rPr>
              <a:t>Release Testing : </a:t>
            </a:r>
            <a:r>
              <a:rPr lang="ko-KR" altLang="en-US" sz="1799" dirty="0">
                <a:latin typeface="나눔스퀘어" pitchFamily="50" charset="-127"/>
                <a:ea typeface="나눔스퀘어" pitchFamily="50" charset="-127"/>
              </a:rPr>
              <a:t>지속적으로 새로운 패치 버전을 배포</a:t>
            </a:r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48" y="4956603"/>
            <a:ext cx="4510167" cy="19013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4750340" y="5168114"/>
            <a:ext cx="6096000" cy="92294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799" dirty="0">
                <a:latin typeface="나눔스퀘어" pitchFamily="50" charset="-127"/>
                <a:ea typeface="나눔스퀘어" pitchFamily="50" charset="-127"/>
              </a:rPr>
              <a:t>User Testing:  </a:t>
            </a:r>
            <a:r>
              <a:rPr lang="ko-KR" altLang="en-US" sz="1799" dirty="0">
                <a:latin typeface="나눔스퀘어" pitchFamily="50" charset="-127"/>
                <a:ea typeface="나눔스퀘어" pitchFamily="50" charset="-127"/>
              </a:rPr>
              <a:t>게임에서 진행하는 알파</a:t>
            </a:r>
            <a:r>
              <a:rPr lang="en-US" altLang="ko-KR" sz="1799" dirty="0">
                <a:latin typeface="나눔스퀘어" pitchFamily="50" charset="-127"/>
                <a:ea typeface="나눔스퀘어" pitchFamily="50" charset="-127"/>
              </a:rPr>
              <a:t>/</a:t>
            </a:r>
            <a:r>
              <a:rPr lang="ko-KR" altLang="en-US" sz="1799" dirty="0">
                <a:latin typeface="나눔스퀘어" pitchFamily="50" charset="-127"/>
                <a:ea typeface="나눔스퀘어" pitchFamily="50" charset="-127"/>
              </a:rPr>
              <a:t>베타 테스트처럼 실험대상이 되는 고객의 표본을 구한 뒤</a:t>
            </a:r>
            <a:r>
              <a:rPr lang="en-US" altLang="ko-KR" sz="1799" dirty="0">
                <a:latin typeface="나눔스퀘어" pitchFamily="50" charset="-127"/>
                <a:ea typeface="나눔스퀘어" pitchFamily="50" charset="-127"/>
              </a:rPr>
              <a:t>, </a:t>
            </a:r>
            <a:r>
              <a:rPr lang="ko-KR" altLang="en-US" sz="1799" dirty="0">
                <a:latin typeface="나눔스퀘어" pitchFamily="50" charset="-127"/>
                <a:ea typeface="나눔스퀘어" pitchFamily="50" charset="-127"/>
              </a:rPr>
              <a:t>배포된 </a:t>
            </a:r>
            <a:r>
              <a:rPr lang="en-US" altLang="ko-KR" sz="1799" dirty="0" err="1">
                <a:latin typeface="나눔스퀘어" pitchFamily="50" charset="-127"/>
                <a:ea typeface="나눔스퀘어" pitchFamily="50" charset="-127"/>
              </a:rPr>
              <a:t>Petkage</a:t>
            </a:r>
            <a:r>
              <a:rPr lang="ko-KR" altLang="en-US" sz="1799" dirty="0">
                <a:latin typeface="나눔스퀘어" pitchFamily="50" charset="-127"/>
                <a:ea typeface="나눔스퀘어" pitchFamily="50" charset="-127"/>
              </a:rPr>
              <a:t>의 버전을 직접 체험하면서 평가를 취합</a:t>
            </a:r>
          </a:p>
        </p:txBody>
      </p:sp>
    </p:spTree>
    <p:extLst>
      <p:ext uri="{BB962C8B-B14F-4D97-AF65-F5344CB8AC3E}">
        <p14:creationId xmlns:p14="http://schemas.microsoft.com/office/powerpoint/2010/main" val="5820898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="" xmlns:a16="http://schemas.microsoft.com/office/drawing/2014/main" id="{A4D3BA8A-ED74-4A26-9BBB-D00770F83919}"/>
              </a:ext>
            </a:extLst>
          </p:cNvPr>
          <p:cNvGrpSpPr/>
          <p:nvPr/>
        </p:nvGrpSpPr>
        <p:grpSpPr>
          <a:xfrm>
            <a:off x="400347" y="360867"/>
            <a:ext cx="1223168" cy="461665"/>
            <a:chOff x="177139" y="302180"/>
            <a:chExt cx="1223168" cy="461665"/>
          </a:xfrm>
          <a:scene3d>
            <a:camera prst="obliqueTopLeft"/>
            <a:lightRig rig="threePt" dir="t"/>
          </a:scene3d>
        </p:grpSpPr>
        <p:sp>
          <p:nvSpPr>
            <p:cNvPr id="9" name="TextBox 8">
              <a:extLst>
                <a:ext uri="{FF2B5EF4-FFF2-40B4-BE49-F238E27FC236}">
                  <a16:creationId xmlns="" xmlns:a16="http://schemas.microsoft.com/office/drawing/2014/main" id="{C4FCF27D-4892-4933-A45A-25AAB3397F9C}"/>
                </a:ext>
              </a:extLst>
            </p:cNvPr>
            <p:cNvSpPr txBox="1"/>
            <p:nvPr/>
          </p:nvSpPr>
          <p:spPr>
            <a:xfrm>
              <a:off x="215239" y="302180"/>
              <a:ext cx="118506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spc="-150" dirty="0">
                  <a:solidFill>
                    <a:srgbClr val="042A54"/>
                  </a:solidFill>
                  <a:latin typeface="+mn-ea"/>
                </a:rPr>
                <a:t> Testing</a:t>
              </a:r>
              <a:endParaRPr lang="ko-KR" altLang="en-US" sz="2400" b="1" spc="-150" dirty="0">
                <a:solidFill>
                  <a:srgbClr val="042A54"/>
                </a:solidFill>
                <a:latin typeface="+mn-ea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="" xmlns:a16="http://schemas.microsoft.com/office/drawing/2014/main" id="{B1D5AB59-10DE-485B-AAEC-C3828C30DB89}"/>
                </a:ext>
              </a:extLst>
            </p:cNvPr>
            <p:cNvSpPr/>
            <p:nvPr/>
          </p:nvSpPr>
          <p:spPr>
            <a:xfrm>
              <a:off x="177139" y="381000"/>
              <a:ext cx="76200" cy="307182"/>
            </a:xfrm>
            <a:prstGeom prst="rect">
              <a:avLst/>
            </a:prstGeom>
            <a:solidFill>
              <a:srgbClr val="063E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150">
                <a:latin typeface="+mn-ea"/>
              </a:endParaRPr>
            </a:p>
          </p:txBody>
        </p:sp>
      </p:grpSp>
      <p:cxnSp>
        <p:nvCxnSpPr>
          <p:cNvPr id="11" name="직선 연결선 10">
            <a:extLst>
              <a:ext uri="{FF2B5EF4-FFF2-40B4-BE49-F238E27FC236}">
                <a16:creationId xmlns="" xmlns:a16="http://schemas.microsoft.com/office/drawing/2014/main" id="{2CEF23D4-159F-40AC-A4DC-266CD4832CF3}"/>
              </a:ext>
            </a:extLst>
          </p:cNvPr>
          <p:cNvCxnSpPr>
            <a:cxnSpLocks/>
          </p:cNvCxnSpPr>
          <p:nvPr/>
        </p:nvCxnSpPr>
        <p:spPr>
          <a:xfrm>
            <a:off x="5257" y="877733"/>
            <a:ext cx="1341938" cy="0"/>
          </a:xfrm>
          <a:prstGeom prst="line">
            <a:avLst/>
          </a:prstGeom>
          <a:ln>
            <a:solidFill>
              <a:srgbClr val="042A54"/>
            </a:solidFill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97E446CB-EF80-4C38-A0F4-803944D1AC92}"/>
              </a:ext>
            </a:extLst>
          </p:cNvPr>
          <p:cNvSpPr txBox="1"/>
          <p:nvPr/>
        </p:nvSpPr>
        <p:spPr>
          <a:xfrm>
            <a:off x="1347195" y="681697"/>
            <a:ext cx="3268139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스퀘어" pitchFamily="50" charset="-127"/>
                <a:ea typeface="나눔스퀘어" pitchFamily="50" charset="-127"/>
              </a:rPr>
              <a:t>   Requirement Based Testing</a:t>
            </a:r>
          </a:p>
        </p:txBody>
      </p:sp>
      <p:pic>
        <p:nvPicPr>
          <p:cNvPr id="13" name="그림 12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118" y="1051029"/>
            <a:ext cx="4628853" cy="407458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4848971" y="1610993"/>
            <a:ext cx="679963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 smtClean="0">
              <a:latin typeface="나눔스퀘어 ExtraBold" pitchFamily="50" charset="-127"/>
              <a:ea typeface="나눔스퀘어 ExtraBold" pitchFamily="50" charset="-127"/>
            </a:endParaRPr>
          </a:p>
          <a:p>
            <a:endParaRPr lang="en-US" altLang="ko-KR" dirty="0">
              <a:latin typeface="나눔스퀘어 ExtraBold" pitchFamily="50" charset="-127"/>
              <a:ea typeface="나눔스퀘어 ExtraBold" pitchFamily="50" charset="-127"/>
            </a:endParaRPr>
          </a:p>
          <a:p>
            <a:r>
              <a:rPr lang="en-US" altLang="ko-KR" dirty="0" err="1" smtClean="0">
                <a:latin typeface="나눔스퀘어 ExtraBold" pitchFamily="50" charset="-127"/>
                <a:ea typeface="나눔스퀘어 ExtraBold" pitchFamily="50" charset="-127"/>
              </a:rPr>
              <a:t>Petkage</a:t>
            </a:r>
            <a:r>
              <a:rPr lang="ko-KR" altLang="en-US" dirty="0" smtClean="0">
                <a:latin typeface="나눔스퀘어 ExtraBold" pitchFamily="50" charset="-127"/>
                <a:ea typeface="나눔스퀘어 ExtraBold" pitchFamily="50" charset="-127"/>
              </a:rPr>
              <a:t>에서 요구되어지는 각각의 </a:t>
            </a:r>
            <a:r>
              <a:rPr lang="en-US" altLang="ko-KR" dirty="0" smtClean="0">
                <a:latin typeface="나눔스퀘어 ExtraBold" pitchFamily="50" charset="-127"/>
                <a:ea typeface="나눔스퀘어 ExtraBold" pitchFamily="50" charset="-127"/>
              </a:rPr>
              <a:t>Requirement</a:t>
            </a:r>
            <a:r>
              <a:rPr lang="ko-KR" altLang="en-US" dirty="0" smtClean="0">
                <a:latin typeface="나눔스퀘어 ExtraBold" pitchFamily="50" charset="-127"/>
                <a:ea typeface="나눔스퀘어 ExtraBold" pitchFamily="50" charset="-127"/>
              </a:rPr>
              <a:t>에 대한 </a:t>
            </a:r>
            <a:r>
              <a:rPr lang="en-US" altLang="ko-KR" dirty="0" smtClean="0">
                <a:latin typeface="나눔스퀘어 ExtraBold" pitchFamily="50" charset="-127"/>
                <a:ea typeface="나눔스퀘어 ExtraBold" pitchFamily="50" charset="-127"/>
              </a:rPr>
              <a:t>Testing</a:t>
            </a:r>
          </a:p>
          <a:p>
            <a:r>
              <a:rPr lang="en-US" altLang="ko-KR" dirty="0" smtClean="0">
                <a:latin typeface="나눔스퀘어 ExtraBold" pitchFamily="50" charset="-127"/>
                <a:ea typeface="나눔스퀘어 ExtraBold" pitchFamily="50" charset="-127"/>
              </a:rPr>
              <a:t>                                    “ </a:t>
            </a:r>
            <a:r>
              <a:rPr lang="ko-KR" altLang="en-US" dirty="0" smtClean="0">
                <a:latin typeface="나눔스퀘어 ExtraBold" pitchFamily="50" charset="-127"/>
                <a:ea typeface="나눔스퀘어 ExtraBold" pitchFamily="50" charset="-127"/>
              </a:rPr>
              <a:t>다양한 예시 존재</a:t>
            </a:r>
            <a:r>
              <a:rPr lang="en-US" altLang="ko-KR" dirty="0" smtClean="0">
                <a:latin typeface="나눔스퀘어 ExtraBold" pitchFamily="50" charset="-127"/>
                <a:ea typeface="나눔스퀘어 ExtraBold" pitchFamily="50" charset="-127"/>
              </a:rPr>
              <a:t>”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2050" name="Picture 2" descr="User add new plus icon - User Collecti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2642" y="3462201"/>
            <a:ext cx="1872660" cy="1872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Data Collection Icons - Download Free Vector Icons | Noun Projec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0164" y="3361767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912642" y="5505855"/>
            <a:ext cx="2050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      </a:t>
            </a:r>
            <a:r>
              <a:rPr lang="ko-KR" altLang="en-US" dirty="0" smtClean="0"/>
              <a:t>신규회원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420255" y="5505855"/>
            <a:ext cx="28696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 </a:t>
            </a:r>
            <a:r>
              <a:rPr lang="ko-KR" altLang="en-US" dirty="0" smtClean="0"/>
              <a:t>분석 데이터 부족</a:t>
            </a:r>
            <a:endParaRPr lang="ko-KR" altLang="en-US" dirty="0"/>
          </a:p>
        </p:txBody>
      </p:sp>
      <p:pic>
        <p:nvPicPr>
          <p:cNvPr id="2054" name="Picture 6" descr="Problem Solving Png - Solve Problem Icon Png Transparent PNG ...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9915" y="3686817"/>
            <a:ext cx="2444451" cy="1579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8980722" y="5505855"/>
            <a:ext cx="28696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   어떻게 해결할 것인가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634627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617" y="1153735"/>
            <a:ext cx="10983217" cy="545503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" name="그룹 13">
            <a:extLst>
              <a:ext uri="{FF2B5EF4-FFF2-40B4-BE49-F238E27FC236}">
                <a16:creationId xmlns="" xmlns:a16="http://schemas.microsoft.com/office/drawing/2014/main" id="{6B74CD78-970C-4357-A29D-337776389944}"/>
              </a:ext>
            </a:extLst>
          </p:cNvPr>
          <p:cNvGrpSpPr/>
          <p:nvPr/>
        </p:nvGrpSpPr>
        <p:grpSpPr>
          <a:xfrm>
            <a:off x="400347" y="360867"/>
            <a:ext cx="1223168" cy="461665"/>
            <a:chOff x="177139" y="302180"/>
            <a:chExt cx="1223168" cy="461665"/>
          </a:xfrm>
          <a:scene3d>
            <a:camera prst="obliqueTopLeft"/>
            <a:lightRig rig="threePt" dir="t"/>
          </a:scene3d>
        </p:grpSpPr>
        <p:sp>
          <p:nvSpPr>
            <p:cNvPr id="15" name="TextBox 14">
              <a:extLst>
                <a:ext uri="{FF2B5EF4-FFF2-40B4-BE49-F238E27FC236}">
                  <a16:creationId xmlns="" xmlns:a16="http://schemas.microsoft.com/office/drawing/2014/main" id="{22FA1168-8C04-4007-99C4-A85744CB7A2E}"/>
                </a:ext>
              </a:extLst>
            </p:cNvPr>
            <p:cNvSpPr txBox="1"/>
            <p:nvPr/>
          </p:nvSpPr>
          <p:spPr>
            <a:xfrm>
              <a:off x="215239" y="302180"/>
              <a:ext cx="118506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spc="-150" dirty="0">
                  <a:solidFill>
                    <a:srgbClr val="042A54"/>
                  </a:solidFill>
                  <a:latin typeface="+mn-ea"/>
                </a:rPr>
                <a:t> Testing</a:t>
              </a:r>
              <a:endParaRPr lang="ko-KR" altLang="en-US" sz="2400" b="1" spc="-150" dirty="0">
                <a:solidFill>
                  <a:srgbClr val="042A54"/>
                </a:solidFill>
                <a:latin typeface="+mn-ea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="" xmlns:a16="http://schemas.microsoft.com/office/drawing/2014/main" id="{1AEDFF8D-35A2-44D6-A2D1-4B71797C95E6}"/>
                </a:ext>
              </a:extLst>
            </p:cNvPr>
            <p:cNvSpPr/>
            <p:nvPr/>
          </p:nvSpPr>
          <p:spPr>
            <a:xfrm>
              <a:off x="177139" y="381000"/>
              <a:ext cx="76200" cy="307182"/>
            </a:xfrm>
            <a:prstGeom prst="rect">
              <a:avLst/>
            </a:prstGeom>
            <a:solidFill>
              <a:srgbClr val="063E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150">
                <a:latin typeface="+mn-ea"/>
              </a:endParaRPr>
            </a:p>
          </p:txBody>
        </p:sp>
      </p:grpSp>
      <p:cxnSp>
        <p:nvCxnSpPr>
          <p:cNvPr id="17" name="직선 연결선 16">
            <a:extLst>
              <a:ext uri="{FF2B5EF4-FFF2-40B4-BE49-F238E27FC236}">
                <a16:creationId xmlns="" xmlns:a16="http://schemas.microsoft.com/office/drawing/2014/main" id="{A599134D-9276-42F5-9696-83046F8DCFBB}"/>
              </a:ext>
            </a:extLst>
          </p:cNvPr>
          <p:cNvCxnSpPr>
            <a:cxnSpLocks/>
          </p:cNvCxnSpPr>
          <p:nvPr/>
        </p:nvCxnSpPr>
        <p:spPr>
          <a:xfrm>
            <a:off x="5257" y="877733"/>
            <a:ext cx="1341938" cy="0"/>
          </a:xfrm>
          <a:prstGeom prst="line">
            <a:avLst/>
          </a:prstGeom>
          <a:ln>
            <a:solidFill>
              <a:srgbClr val="042A54"/>
            </a:solidFill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8E6E8D43-BCC9-4533-9405-521F09C2F1ED}"/>
              </a:ext>
            </a:extLst>
          </p:cNvPr>
          <p:cNvSpPr txBox="1"/>
          <p:nvPr/>
        </p:nvSpPr>
        <p:spPr>
          <a:xfrm>
            <a:off x="1347195" y="681697"/>
            <a:ext cx="2863220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스퀘어" pitchFamily="50" charset="-127"/>
                <a:ea typeface="나눔스퀘어" pitchFamily="50" charset="-127"/>
              </a:rPr>
              <a:t>   Unit Test </a:t>
            </a:r>
            <a:r>
              <a:rPr lang="en-US" altLang="ko-KR" dirty="0" smtClean="0">
                <a:latin typeface="나눔스퀘어" pitchFamily="50" charset="-127"/>
                <a:ea typeface="나눔스퀘어" pitchFamily="50" charset="-127"/>
              </a:rPr>
              <a:t>Case Example</a:t>
            </a:r>
            <a:endParaRPr lang="en-US" altLang="ko-KR" dirty="0">
              <a:latin typeface="나눔스퀘어" pitchFamily="50" charset="-127"/>
              <a:ea typeface="나눔스퀘어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213137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7300" y="1441271"/>
            <a:ext cx="7459367" cy="483489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" name="그룹 13">
            <a:extLst>
              <a:ext uri="{FF2B5EF4-FFF2-40B4-BE49-F238E27FC236}">
                <a16:creationId xmlns="" xmlns:a16="http://schemas.microsoft.com/office/drawing/2014/main" id="{330700CD-0681-41F2-9259-E359F0D39DC2}"/>
              </a:ext>
            </a:extLst>
          </p:cNvPr>
          <p:cNvGrpSpPr/>
          <p:nvPr/>
        </p:nvGrpSpPr>
        <p:grpSpPr>
          <a:xfrm>
            <a:off x="400347" y="360867"/>
            <a:ext cx="1223168" cy="461665"/>
            <a:chOff x="177139" y="302180"/>
            <a:chExt cx="1223168" cy="461665"/>
          </a:xfrm>
          <a:scene3d>
            <a:camera prst="obliqueTopLeft"/>
            <a:lightRig rig="threePt" dir="t"/>
          </a:scene3d>
        </p:grpSpPr>
        <p:sp>
          <p:nvSpPr>
            <p:cNvPr id="15" name="TextBox 14">
              <a:extLst>
                <a:ext uri="{FF2B5EF4-FFF2-40B4-BE49-F238E27FC236}">
                  <a16:creationId xmlns="" xmlns:a16="http://schemas.microsoft.com/office/drawing/2014/main" id="{F1AC3A33-2E90-464B-BD0F-2989951CB5C1}"/>
                </a:ext>
              </a:extLst>
            </p:cNvPr>
            <p:cNvSpPr txBox="1"/>
            <p:nvPr/>
          </p:nvSpPr>
          <p:spPr>
            <a:xfrm>
              <a:off x="215239" y="302180"/>
              <a:ext cx="118506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spc="-150" dirty="0">
                  <a:solidFill>
                    <a:srgbClr val="042A54"/>
                  </a:solidFill>
                  <a:latin typeface="+mn-ea"/>
                </a:rPr>
                <a:t> Testing</a:t>
              </a:r>
              <a:endParaRPr lang="ko-KR" altLang="en-US" sz="2400" b="1" spc="-150" dirty="0">
                <a:solidFill>
                  <a:srgbClr val="042A54"/>
                </a:solidFill>
                <a:latin typeface="+mn-ea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="" xmlns:a16="http://schemas.microsoft.com/office/drawing/2014/main" id="{9B64B28C-7EB2-4C55-9832-113E45406496}"/>
                </a:ext>
              </a:extLst>
            </p:cNvPr>
            <p:cNvSpPr/>
            <p:nvPr/>
          </p:nvSpPr>
          <p:spPr>
            <a:xfrm>
              <a:off x="177139" y="381000"/>
              <a:ext cx="76200" cy="307182"/>
            </a:xfrm>
            <a:prstGeom prst="rect">
              <a:avLst/>
            </a:prstGeom>
            <a:solidFill>
              <a:srgbClr val="063E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150">
                <a:latin typeface="+mn-ea"/>
              </a:endParaRPr>
            </a:p>
          </p:txBody>
        </p:sp>
      </p:grpSp>
      <p:cxnSp>
        <p:nvCxnSpPr>
          <p:cNvPr id="17" name="직선 연결선 16">
            <a:extLst>
              <a:ext uri="{FF2B5EF4-FFF2-40B4-BE49-F238E27FC236}">
                <a16:creationId xmlns="" xmlns:a16="http://schemas.microsoft.com/office/drawing/2014/main" id="{373BEEE6-75E9-4689-851E-E4DD9C1E1000}"/>
              </a:ext>
            </a:extLst>
          </p:cNvPr>
          <p:cNvCxnSpPr>
            <a:cxnSpLocks/>
          </p:cNvCxnSpPr>
          <p:nvPr/>
        </p:nvCxnSpPr>
        <p:spPr>
          <a:xfrm>
            <a:off x="5257" y="877733"/>
            <a:ext cx="1341938" cy="0"/>
          </a:xfrm>
          <a:prstGeom prst="line">
            <a:avLst/>
          </a:prstGeom>
          <a:ln>
            <a:solidFill>
              <a:srgbClr val="042A54"/>
            </a:solidFill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D17BA231-7640-475C-ABE9-12D33777A366}"/>
              </a:ext>
            </a:extLst>
          </p:cNvPr>
          <p:cNvSpPr txBox="1"/>
          <p:nvPr/>
        </p:nvSpPr>
        <p:spPr>
          <a:xfrm>
            <a:off x="1347195" y="681697"/>
            <a:ext cx="2971904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스퀘어" pitchFamily="50" charset="-127"/>
                <a:ea typeface="나눔스퀘어" pitchFamily="50" charset="-127"/>
              </a:rPr>
              <a:t>   Component Testing Case</a:t>
            </a:r>
          </a:p>
        </p:txBody>
      </p:sp>
    </p:spTree>
    <p:extLst>
      <p:ext uri="{BB962C8B-B14F-4D97-AF65-F5344CB8AC3E}">
        <p14:creationId xmlns:p14="http://schemas.microsoft.com/office/powerpoint/2010/main" val="17933251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476547" y="1702097"/>
            <a:ext cx="11895204" cy="525161"/>
          </a:xfrm>
          <a:prstGeom prst="rect">
            <a:avLst/>
          </a:prstGeom>
        </p:spPr>
        <p:txBody>
          <a:bodyPr wrap="square" lIns="108792" tIns="54396" rIns="108792" bIns="54396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ko-KR" sz="1799" b="1" dirty="0">
                <a:latin typeface="나눔스퀘어 ExtraBold" pitchFamily="50" charset="-127"/>
                <a:ea typeface="나눔스퀘어 ExtraBold" pitchFamily="50" charset="-127"/>
              </a:rPr>
              <a:t>홈페이지 통합 관리가 가능한 관리자 툴이 구현되었는지 확인 할 </a:t>
            </a:r>
            <a:r>
              <a:rPr lang="ko-KR" altLang="ko-KR" sz="1799" b="1" dirty="0" smtClean="0">
                <a:latin typeface="나눔스퀘어 ExtraBold" pitchFamily="50" charset="-127"/>
                <a:ea typeface="나눔스퀘어 ExtraBold" pitchFamily="50" charset="-127"/>
              </a:rPr>
              <a:t>필요가</a:t>
            </a:r>
            <a:r>
              <a:rPr lang="en-US" altLang="ko-KR" sz="1799" b="1" dirty="0" smtClean="0">
                <a:latin typeface="나눔스퀘어 ExtraBold" pitchFamily="50" charset="-127"/>
                <a:ea typeface="나눔스퀘어 ExtraBold" pitchFamily="50" charset="-127"/>
              </a:rPr>
              <a:t> </a:t>
            </a:r>
            <a:r>
              <a:rPr lang="ko-KR" altLang="en-US" sz="1799" b="1" dirty="0" smtClean="0">
                <a:latin typeface="나눔스퀘어 ExtraBold" pitchFamily="50" charset="-127"/>
                <a:ea typeface="나눔스퀘어 ExtraBold" pitchFamily="50" charset="-127"/>
              </a:rPr>
              <a:t>있</a:t>
            </a:r>
            <a:r>
              <a:rPr lang="ko-KR" altLang="en-US" sz="1799" b="1" dirty="0">
                <a:latin typeface="나눔스퀘어 ExtraBold" pitchFamily="50" charset="-127"/>
                <a:ea typeface="나눔스퀘어 ExtraBold" pitchFamily="50" charset="-127"/>
              </a:rPr>
              <a:t>음</a:t>
            </a:r>
            <a:r>
              <a:rPr lang="en-US" altLang="ko-KR" sz="1799" b="1" dirty="0" smtClean="0">
                <a:latin typeface="나눔스퀘어 ExtraBold" pitchFamily="50" charset="-127"/>
                <a:ea typeface="나눔스퀘어 ExtraBold" pitchFamily="50" charset="-127"/>
              </a:rPr>
              <a:t> </a:t>
            </a:r>
            <a:endParaRPr lang="en-US" altLang="ko-KR" sz="1799" b="1" dirty="0">
              <a:latin typeface="나눔스퀘어 ExtraBold" pitchFamily="50" charset="-127"/>
              <a:ea typeface="나눔스퀘어 ExtraBold" pitchFamily="50" charset="-127"/>
            </a:endParaRPr>
          </a:p>
        </p:txBody>
      </p:sp>
      <p:sp>
        <p:nvSpPr>
          <p:cNvPr id="5" name="AutoShape 2" descr="Admin Logo Stock Illustrations – 1,796 Admin Logo Stock ..."/>
          <p:cNvSpPr>
            <a:spLocks noChangeAspect="1" noChangeArrowheads="1"/>
          </p:cNvSpPr>
          <p:nvPr/>
        </p:nvSpPr>
        <p:spPr bwMode="auto">
          <a:xfrm>
            <a:off x="229207" y="-144462"/>
            <a:ext cx="406065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08792" tIns="54396" rIns="108792" bIns="54396" numCol="1" anchor="t" anchorCtr="0" compatLnSpc="1">
            <a:prstTxWarp prst="textNoShape">
              <a:avLst/>
            </a:prstTxWarp>
          </a:bodyPr>
          <a:lstStyle/>
          <a:p>
            <a:endParaRPr lang="ko-KR" altLang="en-US" sz="1799"/>
          </a:p>
        </p:txBody>
      </p:sp>
      <p:pic>
        <p:nvPicPr>
          <p:cNvPr id="5124" name="Picture 4" descr="Adminteam | Logo design contest | 99design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226" y="2671620"/>
            <a:ext cx="5135877" cy="3855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그룹 9">
            <a:extLst>
              <a:ext uri="{FF2B5EF4-FFF2-40B4-BE49-F238E27FC236}">
                <a16:creationId xmlns="" xmlns:a16="http://schemas.microsoft.com/office/drawing/2014/main" id="{9469FE9A-30B7-42E9-98DC-CAD4B2075F19}"/>
              </a:ext>
            </a:extLst>
          </p:cNvPr>
          <p:cNvGrpSpPr/>
          <p:nvPr/>
        </p:nvGrpSpPr>
        <p:grpSpPr>
          <a:xfrm>
            <a:off x="400347" y="360867"/>
            <a:ext cx="1223168" cy="461665"/>
            <a:chOff x="177139" y="302180"/>
            <a:chExt cx="1223168" cy="461665"/>
          </a:xfrm>
          <a:scene3d>
            <a:camera prst="obliqueTopLeft"/>
            <a:lightRig rig="threePt" dir="t"/>
          </a:scene3d>
        </p:grpSpPr>
        <p:sp>
          <p:nvSpPr>
            <p:cNvPr id="11" name="TextBox 10">
              <a:extLst>
                <a:ext uri="{FF2B5EF4-FFF2-40B4-BE49-F238E27FC236}">
                  <a16:creationId xmlns="" xmlns:a16="http://schemas.microsoft.com/office/drawing/2014/main" id="{3AE337E9-EE60-45A3-8955-38FE4289A4D4}"/>
                </a:ext>
              </a:extLst>
            </p:cNvPr>
            <p:cNvSpPr txBox="1"/>
            <p:nvPr/>
          </p:nvSpPr>
          <p:spPr>
            <a:xfrm>
              <a:off x="215239" y="302180"/>
              <a:ext cx="118506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spc="-150" dirty="0">
                  <a:solidFill>
                    <a:srgbClr val="042A54"/>
                  </a:solidFill>
                  <a:latin typeface="+mn-ea"/>
                </a:rPr>
                <a:t> Testing</a:t>
              </a:r>
              <a:endParaRPr lang="ko-KR" altLang="en-US" sz="2400" b="1" spc="-150" dirty="0">
                <a:solidFill>
                  <a:srgbClr val="042A54"/>
                </a:solidFill>
                <a:latin typeface="+mn-ea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="" xmlns:a16="http://schemas.microsoft.com/office/drawing/2014/main" id="{18E515B8-162D-47AC-A23C-2E70769C2D81}"/>
                </a:ext>
              </a:extLst>
            </p:cNvPr>
            <p:cNvSpPr/>
            <p:nvPr/>
          </p:nvSpPr>
          <p:spPr>
            <a:xfrm>
              <a:off x="177139" y="381000"/>
              <a:ext cx="76200" cy="307182"/>
            </a:xfrm>
            <a:prstGeom prst="rect">
              <a:avLst/>
            </a:prstGeom>
            <a:solidFill>
              <a:srgbClr val="063E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150">
                <a:latin typeface="+mn-ea"/>
              </a:endParaRPr>
            </a:p>
          </p:txBody>
        </p:sp>
      </p:grpSp>
      <p:cxnSp>
        <p:nvCxnSpPr>
          <p:cNvPr id="13" name="직선 연결선 12">
            <a:extLst>
              <a:ext uri="{FF2B5EF4-FFF2-40B4-BE49-F238E27FC236}">
                <a16:creationId xmlns="" xmlns:a16="http://schemas.microsoft.com/office/drawing/2014/main" id="{05A23402-A498-416C-ACB2-10BAC9BF7844}"/>
              </a:ext>
            </a:extLst>
          </p:cNvPr>
          <p:cNvCxnSpPr>
            <a:cxnSpLocks/>
          </p:cNvCxnSpPr>
          <p:nvPr/>
        </p:nvCxnSpPr>
        <p:spPr>
          <a:xfrm>
            <a:off x="5257" y="877733"/>
            <a:ext cx="1341938" cy="0"/>
          </a:xfrm>
          <a:prstGeom prst="line">
            <a:avLst/>
          </a:prstGeom>
          <a:ln>
            <a:solidFill>
              <a:srgbClr val="042A54"/>
            </a:solidFill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73421DDF-BE7E-4E7A-8DB4-68A4FA5235CA}"/>
              </a:ext>
            </a:extLst>
          </p:cNvPr>
          <p:cNvSpPr txBox="1"/>
          <p:nvPr/>
        </p:nvSpPr>
        <p:spPr>
          <a:xfrm>
            <a:off x="1347195" y="681697"/>
            <a:ext cx="2549352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스퀘어" pitchFamily="50" charset="-127"/>
                <a:ea typeface="나눔스퀘어" pitchFamily="50" charset="-127"/>
              </a:rPr>
              <a:t>   System Testing Case</a:t>
            </a:r>
          </a:p>
        </p:txBody>
      </p:sp>
    </p:spTree>
    <p:extLst>
      <p:ext uri="{BB962C8B-B14F-4D97-AF65-F5344CB8AC3E}">
        <p14:creationId xmlns:p14="http://schemas.microsoft.com/office/powerpoint/2010/main" val="33115779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272" y="2286394"/>
            <a:ext cx="10455330" cy="268446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직사각형 1"/>
          <p:cNvSpPr/>
          <p:nvPr/>
        </p:nvSpPr>
        <p:spPr>
          <a:xfrm>
            <a:off x="432239" y="1640064"/>
            <a:ext cx="11754739" cy="940466"/>
          </a:xfrm>
          <a:prstGeom prst="rect">
            <a:avLst/>
          </a:prstGeom>
        </p:spPr>
        <p:txBody>
          <a:bodyPr wrap="square" lIns="108792" tIns="54396" rIns="108792" bIns="54396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799" b="1" dirty="0">
                <a:latin typeface="나눔고딕 ExtraBold" pitchFamily="50" charset="-127"/>
                <a:ea typeface="나눔고딕 ExtraBold" pitchFamily="50" charset="-127"/>
              </a:rPr>
              <a:t>Acceptance Testing</a:t>
            </a:r>
            <a:r>
              <a:rPr lang="ko-KR" altLang="ko-KR" sz="1799" b="1" dirty="0">
                <a:latin typeface="나눔고딕 ExtraBold" pitchFamily="50" charset="-127"/>
                <a:ea typeface="나눔고딕 ExtraBold" pitchFamily="50" charset="-127"/>
              </a:rPr>
              <a:t>의 경우에는 각 키워드에서 추출된 각 </a:t>
            </a:r>
            <a:r>
              <a:rPr lang="ko-KR" altLang="ko-KR" sz="1799" b="1" dirty="0" err="1">
                <a:latin typeface="나눔고딕 ExtraBold" pitchFamily="50" charset="-127"/>
                <a:ea typeface="나눔고딕 ExtraBold" pitchFamily="50" charset="-127"/>
              </a:rPr>
              <a:t>유저별</a:t>
            </a:r>
            <a:r>
              <a:rPr lang="ko-KR" altLang="ko-KR" sz="1799" b="1" dirty="0">
                <a:latin typeface="나눔고딕 ExtraBold" pitchFamily="50" charset="-127"/>
                <a:ea typeface="나눔고딕 ExtraBold" pitchFamily="50" charset="-127"/>
              </a:rPr>
              <a:t> 데이터들에 대한 보안이 중요하기 때문에 </a:t>
            </a:r>
            <a:endParaRPr lang="en-US" altLang="ko-KR" sz="1799" b="1" dirty="0">
              <a:latin typeface="나눔고딕 ExtraBold" pitchFamily="50" charset="-127"/>
              <a:ea typeface="나눔고딕 ExtraBold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ko-KR" sz="1799" b="1" dirty="0">
                <a:latin typeface="나눔고딕 ExtraBold" pitchFamily="50" charset="-127"/>
                <a:ea typeface="나눔고딕 ExtraBold" pitchFamily="50" charset="-127"/>
              </a:rPr>
              <a:t>실제 회원들의 정보가 밖으로 유출되지</a:t>
            </a:r>
            <a:r>
              <a:rPr lang="en-US" altLang="ko-KR" sz="1799" b="1" dirty="0">
                <a:latin typeface="나눔고딕 ExtraBold" pitchFamily="50" charset="-127"/>
                <a:ea typeface="나눔고딕 ExtraBold" pitchFamily="50" charset="-127"/>
              </a:rPr>
              <a:t> </a:t>
            </a:r>
            <a:r>
              <a:rPr lang="ko-KR" altLang="en-US" sz="1799" b="1" dirty="0">
                <a:latin typeface="나눔고딕 ExtraBold" pitchFamily="50" charset="-127"/>
                <a:ea typeface="나눔고딕 ExtraBold" pitchFamily="50" charset="-127"/>
              </a:rPr>
              <a:t>않는지 보안을 </a:t>
            </a:r>
            <a:r>
              <a:rPr lang="ko-KR" altLang="en-US" sz="1799" b="1" dirty="0" smtClean="0">
                <a:latin typeface="나눔고딕 ExtraBold" pitchFamily="50" charset="-127"/>
                <a:ea typeface="나눔고딕 ExtraBold" pitchFamily="50" charset="-127"/>
              </a:rPr>
              <a:t>테스트함</a:t>
            </a:r>
            <a:endParaRPr lang="ko-KR" altLang="en-US" sz="1799" dirty="0">
              <a:latin typeface="나눔고딕 ExtraBold" pitchFamily="50" charset="-127"/>
              <a:ea typeface="나눔고딕 ExtraBold" pitchFamily="50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="" xmlns:a16="http://schemas.microsoft.com/office/drawing/2014/main" id="{9AD67430-39C8-4EEB-AB56-6EE48D8D4399}"/>
              </a:ext>
            </a:extLst>
          </p:cNvPr>
          <p:cNvGrpSpPr/>
          <p:nvPr/>
        </p:nvGrpSpPr>
        <p:grpSpPr>
          <a:xfrm>
            <a:off x="400347" y="360867"/>
            <a:ext cx="1223168" cy="461665"/>
            <a:chOff x="177139" y="302180"/>
            <a:chExt cx="1223168" cy="461665"/>
          </a:xfrm>
          <a:scene3d>
            <a:camera prst="obliqueTopLeft"/>
            <a:lightRig rig="threePt" dir="t"/>
          </a:scene3d>
        </p:grpSpPr>
        <p:sp>
          <p:nvSpPr>
            <p:cNvPr id="12" name="TextBox 11">
              <a:extLst>
                <a:ext uri="{FF2B5EF4-FFF2-40B4-BE49-F238E27FC236}">
                  <a16:creationId xmlns="" xmlns:a16="http://schemas.microsoft.com/office/drawing/2014/main" id="{890BD391-3962-47E2-ACC5-DF8DBC25B73E}"/>
                </a:ext>
              </a:extLst>
            </p:cNvPr>
            <p:cNvSpPr txBox="1"/>
            <p:nvPr/>
          </p:nvSpPr>
          <p:spPr>
            <a:xfrm>
              <a:off x="215239" y="302180"/>
              <a:ext cx="118506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spc="-150" dirty="0">
                  <a:solidFill>
                    <a:srgbClr val="042A54"/>
                  </a:solidFill>
                  <a:latin typeface="+mn-ea"/>
                </a:rPr>
                <a:t> Testing</a:t>
              </a:r>
              <a:endParaRPr lang="ko-KR" altLang="en-US" sz="2400" b="1" spc="-150" dirty="0">
                <a:solidFill>
                  <a:srgbClr val="042A54"/>
                </a:solidFill>
                <a:latin typeface="+mn-ea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="" xmlns:a16="http://schemas.microsoft.com/office/drawing/2014/main" id="{48C49063-141B-44A1-8121-2CBD6F53304F}"/>
                </a:ext>
              </a:extLst>
            </p:cNvPr>
            <p:cNvSpPr/>
            <p:nvPr/>
          </p:nvSpPr>
          <p:spPr>
            <a:xfrm>
              <a:off x="177139" y="381000"/>
              <a:ext cx="76200" cy="307182"/>
            </a:xfrm>
            <a:prstGeom prst="rect">
              <a:avLst/>
            </a:prstGeom>
            <a:solidFill>
              <a:srgbClr val="063E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150">
                <a:latin typeface="+mn-ea"/>
              </a:endParaRPr>
            </a:p>
          </p:txBody>
        </p:sp>
      </p:grpSp>
      <p:cxnSp>
        <p:nvCxnSpPr>
          <p:cNvPr id="14" name="직선 연결선 13">
            <a:extLst>
              <a:ext uri="{FF2B5EF4-FFF2-40B4-BE49-F238E27FC236}">
                <a16:creationId xmlns="" xmlns:a16="http://schemas.microsoft.com/office/drawing/2014/main" id="{C1593193-DDC3-4559-B1F7-31B14351C231}"/>
              </a:ext>
            </a:extLst>
          </p:cNvPr>
          <p:cNvCxnSpPr>
            <a:cxnSpLocks/>
          </p:cNvCxnSpPr>
          <p:nvPr/>
        </p:nvCxnSpPr>
        <p:spPr>
          <a:xfrm>
            <a:off x="5257" y="877733"/>
            <a:ext cx="1341938" cy="0"/>
          </a:xfrm>
          <a:prstGeom prst="line">
            <a:avLst/>
          </a:prstGeom>
          <a:ln>
            <a:solidFill>
              <a:srgbClr val="042A54"/>
            </a:solidFill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C23CBB7D-7564-4D32-9332-82A696C622FD}"/>
              </a:ext>
            </a:extLst>
          </p:cNvPr>
          <p:cNvSpPr txBox="1"/>
          <p:nvPr/>
        </p:nvSpPr>
        <p:spPr>
          <a:xfrm>
            <a:off x="1347195" y="681697"/>
            <a:ext cx="3009093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   Acceptance Testing Case</a:t>
            </a:r>
          </a:p>
        </p:txBody>
      </p:sp>
    </p:spTree>
    <p:extLst>
      <p:ext uri="{BB962C8B-B14F-4D97-AF65-F5344CB8AC3E}">
        <p14:creationId xmlns:p14="http://schemas.microsoft.com/office/powerpoint/2010/main" val="29249150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3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4" y="1378375"/>
            <a:ext cx="2639850" cy="15520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271" y="4738962"/>
            <a:ext cx="9288739" cy="1733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1459" y="1126476"/>
            <a:ext cx="5274431" cy="22933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396" y="2930403"/>
            <a:ext cx="3388106" cy="1790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3522" y="1143788"/>
            <a:ext cx="2692719" cy="20212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8" name="Picture 6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9501" y="3639159"/>
            <a:ext cx="3178728" cy="10819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4" name="그룹 13">
            <a:extLst>
              <a:ext uri="{FF2B5EF4-FFF2-40B4-BE49-F238E27FC236}">
                <a16:creationId xmlns="" xmlns:a16="http://schemas.microsoft.com/office/drawing/2014/main" id="{4AA9846B-2A1D-41B5-A642-2146F9758C32}"/>
              </a:ext>
            </a:extLst>
          </p:cNvPr>
          <p:cNvGrpSpPr/>
          <p:nvPr/>
        </p:nvGrpSpPr>
        <p:grpSpPr>
          <a:xfrm>
            <a:off x="400347" y="360867"/>
            <a:ext cx="2059679" cy="461665"/>
            <a:chOff x="177139" y="302180"/>
            <a:chExt cx="2059679" cy="461665"/>
          </a:xfrm>
          <a:scene3d>
            <a:camera prst="obliqueTopLeft"/>
            <a:lightRig rig="threePt" dir="t"/>
          </a:scene3d>
        </p:grpSpPr>
        <p:sp>
          <p:nvSpPr>
            <p:cNvPr id="15" name="TextBox 14">
              <a:extLst>
                <a:ext uri="{FF2B5EF4-FFF2-40B4-BE49-F238E27FC236}">
                  <a16:creationId xmlns="" xmlns:a16="http://schemas.microsoft.com/office/drawing/2014/main" id="{6266BE03-CDC1-40FB-BD63-BD54769692A9}"/>
                </a:ext>
              </a:extLst>
            </p:cNvPr>
            <p:cNvSpPr txBox="1"/>
            <p:nvPr/>
          </p:nvSpPr>
          <p:spPr>
            <a:xfrm>
              <a:off x="215239" y="302180"/>
              <a:ext cx="202157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spc="-150" dirty="0">
                  <a:solidFill>
                    <a:srgbClr val="042A54"/>
                  </a:solidFill>
                  <a:latin typeface="+mn-ea"/>
                </a:rPr>
                <a:t> Development</a:t>
              </a:r>
              <a:endParaRPr lang="ko-KR" altLang="en-US" sz="2400" b="1" spc="-150" dirty="0">
                <a:solidFill>
                  <a:srgbClr val="042A54"/>
                </a:solidFill>
                <a:latin typeface="+mn-ea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="" xmlns:a16="http://schemas.microsoft.com/office/drawing/2014/main" id="{2FE15F82-C565-43B9-90CD-F4F30E5FB73A}"/>
                </a:ext>
              </a:extLst>
            </p:cNvPr>
            <p:cNvSpPr/>
            <p:nvPr/>
          </p:nvSpPr>
          <p:spPr>
            <a:xfrm>
              <a:off x="177139" y="381000"/>
              <a:ext cx="76200" cy="307182"/>
            </a:xfrm>
            <a:prstGeom prst="rect">
              <a:avLst/>
            </a:prstGeom>
            <a:solidFill>
              <a:srgbClr val="063E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150">
                <a:latin typeface="+mn-ea"/>
              </a:endParaRPr>
            </a:p>
          </p:txBody>
        </p:sp>
      </p:grpSp>
      <p:cxnSp>
        <p:nvCxnSpPr>
          <p:cNvPr id="17" name="직선 연결선 16">
            <a:extLst>
              <a:ext uri="{FF2B5EF4-FFF2-40B4-BE49-F238E27FC236}">
                <a16:creationId xmlns="" xmlns:a16="http://schemas.microsoft.com/office/drawing/2014/main" id="{F5C22C17-92DE-4123-A1A0-F75DF4C2DEA9}"/>
              </a:ext>
            </a:extLst>
          </p:cNvPr>
          <p:cNvCxnSpPr>
            <a:cxnSpLocks/>
          </p:cNvCxnSpPr>
          <p:nvPr/>
        </p:nvCxnSpPr>
        <p:spPr>
          <a:xfrm>
            <a:off x="5257" y="877733"/>
            <a:ext cx="1341938" cy="0"/>
          </a:xfrm>
          <a:prstGeom prst="line">
            <a:avLst/>
          </a:prstGeom>
          <a:ln>
            <a:solidFill>
              <a:srgbClr val="042A54"/>
            </a:solidFill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1D1FC9FE-818C-4495-B35A-F8A7F5583109}"/>
              </a:ext>
            </a:extLst>
          </p:cNvPr>
          <p:cNvSpPr txBox="1"/>
          <p:nvPr/>
        </p:nvSpPr>
        <p:spPr>
          <a:xfrm>
            <a:off x="1347195" y="681697"/>
            <a:ext cx="511679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    </a:t>
            </a:r>
          </a:p>
        </p:txBody>
      </p:sp>
    </p:spTree>
    <p:extLst>
      <p:ext uri="{BB962C8B-B14F-4D97-AF65-F5344CB8AC3E}">
        <p14:creationId xmlns:p14="http://schemas.microsoft.com/office/powerpoint/2010/main" val="32435552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/>
          <p:nvPr/>
        </p:nvPicPr>
        <p:blipFill>
          <a:blip r:embed="rId3"/>
          <a:stretch>
            <a:fillRect/>
          </a:stretch>
        </p:blipFill>
        <p:spPr>
          <a:xfrm>
            <a:off x="934170" y="1914014"/>
            <a:ext cx="10658063" cy="4583119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="" xmlns:a16="http://schemas.microsoft.com/office/drawing/2014/main" id="{8D8D81AF-5E99-4A61-9E8B-4DE17308FAE6}"/>
              </a:ext>
            </a:extLst>
          </p:cNvPr>
          <p:cNvGrpSpPr/>
          <p:nvPr/>
        </p:nvGrpSpPr>
        <p:grpSpPr>
          <a:xfrm>
            <a:off x="400347" y="360867"/>
            <a:ext cx="1421684" cy="461665"/>
            <a:chOff x="177139" y="302180"/>
            <a:chExt cx="1421684" cy="461665"/>
          </a:xfrm>
          <a:scene3d>
            <a:camera prst="obliqueTopLeft"/>
            <a:lightRig rig="threePt" dir="t"/>
          </a:scene3d>
        </p:grpSpPr>
        <p:sp>
          <p:nvSpPr>
            <p:cNvPr id="12" name="TextBox 11">
              <a:extLst>
                <a:ext uri="{FF2B5EF4-FFF2-40B4-BE49-F238E27FC236}">
                  <a16:creationId xmlns="" xmlns:a16="http://schemas.microsoft.com/office/drawing/2014/main" id="{2E97E475-D9C1-40F9-977C-66EF3835B338}"/>
                </a:ext>
              </a:extLst>
            </p:cNvPr>
            <p:cNvSpPr txBox="1"/>
            <p:nvPr/>
          </p:nvSpPr>
          <p:spPr>
            <a:xfrm>
              <a:off x="215239" y="302180"/>
              <a:ext cx="1383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spc="-150" dirty="0">
                  <a:solidFill>
                    <a:srgbClr val="042A54"/>
                  </a:solidFill>
                  <a:latin typeface="+mn-ea"/>
                </a:rPr>
                <a:t>Evolution</a:t>
              </a:r>
              <a:endParaRPr lang="ko-KR" altLang="en-US" sz="2400" b="1" spc="-150" dirty="0">
                <a:solidFill>
                  <a:srgbClr val="042A54"/>
                </a:solidFill>
                <a:latin typeface="+mn-ea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="" xmlns:a16="http://schemas.microsoft.com/office/drawing/2014/main" id="{A2367B57-5C1E-4625-9807-729D34A01CBF}"/>
                </a:ext>
              </a:extLst>
            </p:cNvPr>
            <p:cNvSpPr/>
            <p:nvPr/>
          </p:nvSpPr>
          <p:spPr>
            <a:xfrm>
              <a:off x="177139" y="381000"/>
              <a:ext cx="76200" cy="307182"/>
            </a:xfrm>
            <a:prstGeom prst="rect">
              <a:avLst/>
            </a:prstGeom>
            <a:solidFill>
              <a:srgbClr val="063E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150">
                <a:latin typeface="+mn-ea"/>
              </a:endParaRPr>
            </a:p>
          </p:txBody>
        </p:sp>
      </p:grpSp>
      <p:cxnSp>
        <p:nvCxnSpPr>
          <p:cNvPr id="14" name="직선 연결선 13">
            <a:extLst>
              <a:ext uri="{FF2B5EF4-FFF2-40B4-BE49-F238E27FC236}">
                <a16:creationId xmlns="" xmlns:a16="http://schemas.microsoft.com/office/drawing/2014/main" id="{F9392675-F5A5-49EA-A5EA-DC6276601648}"/>
              </a:ext>
            </a:extLst>
          </p:cNvPr>
          <p:cNvCxnSpPr>
            <a:cxnSpLocks/>
          </p:cNvCxnSpPr>
          <p:nvPr/>
        </p:nvCxnSpPr>
        <p:spPr>
          <a:xfrm>
            <a:off x="5257" y="877733"/>
            <a:ext cx="1341938" cy="0"/>
          </a:xfrm>
          <a:prstGeom prst="line">
            <a:avLst/>
          </a:prstGeom>
          <a:ln>
            <a:solidFill>
              <a:srgbClr val="042A54"/>
            </a:solidFill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EF50F3B7-7147-407B-B128-F57B3C1DEF75}"/>
              </a:ext>
            </a:extLst>
          </p:cNvPr>
          <p:cNvSpPr txBox="1"/>
          <p:nvPr/>
        </p:nvSpPr>
        <p:spPr>
          <a:xfrm>
            <a:off x="1347195" y="681697"/>
            <a:ext cx="511679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    </a:t>
            </a:r>
          </a:p>
        </p:txBody>
      </p:sp>
      <p:sp>
        <p:nvSpPr>
          <p:cNvPr id="16" name="TextBox 25">
            <a:extLst>
              <a:ext uri="{FF2B5EF4-FFF2-40B4-BE49-F238E27FC236}">
                <a16:creationId xmlns="" xmlns:a16="http://schemas.microsoft.com/office/drawing/2014/main" id="{DB4D4EB3-A832-4765-9066-090A6A0DAA05}"/>
              </a:ext>
            </a:extLst>
          </p:cNvPr>
          <p:cNvSpPr txBox="1">
            <a:spLocks noChangeArrowheads="1"/>
          </p:cNvSpPr>
          <p:nvPr/>
        </p:nvSpPr>
        <p:spPr>
          <a:xfrm>
            <a:off x="1603033" y="1143362"/>
            <a:ext cx="5225469" cy="369332"/>
          </a:xfrm>
          <a:prstGeom prst="rect">
            <a:avLst/>
          </a:prstGeom>
          <a:solidFill>
            <a:schemeClr val="accent4">
              <a:alpha val="33000"/>
            </a:schemeClr>
          </a:solidFill>
          <a:ln w="9525">
            <a:noFill/>
            <a:miter/>
          </a:ln>
        </p:spPr>
        <p:txBody>
          <a:bodyPr wrap="square" anchor="b">
            <a:noAutofit/>
          </a:bodyPr>
          <a:lstStyle/>
          <a:p>
            <a:r>
              <a:rPr lang="en-US" altLang="ko-KR" sz="2000" b="1" dirty="0">
                <a:latin typeface="+mn-ea"/>
              </a:rPr>
              <a:t>1. Preferred Pet using Machine Learning</a:t>
            </a:r>
            <a:endParaRPr lang="ko-KR" altLang="en-US" sz="20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005818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3" name="그룹 1062"/>
          <p:cNvGrpSpPr/>
          <p:nvPr/>
        </p:nvGrpSpPr>
        <p:grpSpPr>
          <a:xfrm>
            <a:off x="376900" y="208467"/>
            <a:ext cx="4311001" cy="461665"/>
            <a:chOff x="177139" y="302180"/>
            <a:chExt cx="4311001" cy="461665"/>
          </a:xfrm>
          <a:scene3d>
            <a:camera prst="obliqueTopLeft"/>
            <a:lightRig rig="threePt" dir="t"/>
          </a:scene3d>
        </p:grpSpPr>
        <p:sp>
          <p:nvSpPr>
            <p:cNvPr id="58" name="TextBox 57"/>
            <p:cNvSpPr txBox="1"/>
            <p:nvPr/>
          </p:nvSpPr>
          <p:spPr>
            <a:xfrm>
              <a:off x="215239" y="302180"/>
              <a:ext cx="427290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spc="-150" dirty="0">
                  <a:solidFill>
                    <a:srgbClr val="042A54"/>
                  </a:solidFill>
                  <a:latin typeface="나눔스퀘어 Bold" pitchFamily="50" charset="-127"/>
                  <a:ea typeface="나눔스퀘어 Bold" pitchFamily="50" charset="-127"/>
                </a:rPr>
                <a:t>01 Introduction – </a:t>
              </a:r>
              <a:r>
                <a:rPr lang="en-US" altLang="ko-KR" sz="2400" b="1" spc="-150" dirty="0">
                  <a:solidFill>
                    <a:srgbClr val="042A54"/>
                  </a:solidFill>
                  <a:latin typeface="나눔스퀘어 Bold" pitchFamily="50" charset="-127"/>
                  <a:ea typeface="나눔스퀘어 Bold" pitchFamily="50" charset="-127"/>
                </a:rPr>
                <a:t>Background(1)</a:t>
              </a:r>
              <a:endParaRPr lang="ko-KR" altLang="en-US" sz="2400" b="1" spc="-150" dirty="0">
                <a:solidFill>
                  <a:srgbClr val="042A54"/>
                </a:solidFill>
                <a:latin typeface="나눔스퀘어 Bold" pitchFamily="50" charset="-127"/>
                <a:ea typeface="나눔스퀘어 Bold" pitchFamily="50" charset="-127"/>
              </a:endParaRPr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177139" y="381000"/>
              <a:ext cx="76200" cy="307182"/>
            </a:xfrm>
            <a:prstGeom prst="rect">
              <a:avLst/>
            </a:prstGeom>
            <a:solidFill>
              <a:srgbClr val="063E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150">
                <a:latin typeface="+mn-ea"/>
              </a:endParaRPr>
            </a:p>
          </p:txBody>
        </p:sp>
      </p:grpSp>
      <p:cxnSp>
        <p:nvCxnSpPr>
          <p:cNvPr id="6" name="직선 연결선 5"/>
          <p:cNvCxnSpPr>
            <a:cxnSpLocks/>
          </p:cNvCxnSpPr>
          <p:nvPr/>
        </p:nvCxnSpPr>
        <p:spPr>
          <a:xfrm>
            <a:off x="5257" y="877733"/>
            <a:ext cx="1341938" cy="0"/>
          </a:xfrm>
          <a:prstGeom prst="line">
            <a:avLst/>
          </a:prstGeom>
          <a:ln>
            <a:solidFill>
              <a:srgbClr val="042A54"/>
            </a:solidFill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>
            <a:extLst>
              <a:ext uri="{FF2B5EF4-FFF2-40B4-BE49-F238E27FC236}">
                <a16:creationId xmlns="" xmlns:a16="http://schemas.microsoft.com/office/drawing/2014/main" id="{1416737B-9D6C-4A27-849D-1526E13CE9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68" y="2415905"/>
            <a:ext cx="4658102" cy="2598901"/>
          </a:xfrm>
          <a:prstGeom prst="rect">
            <a:avLst/>
          </a:prstGeom>
        </p:spPr>
      </p:pic>
      <p:sp>
        <p:nvSpPr>
          <p:cNvPr id="14" name="TextBox 25">
            <a:extLst>
              <a:ext uri="{FF2B5EF4-FFF2-40B4-BE49-F238E27FC236}">
                <a16:creationId xmlns="" xmlns:a16="http://schemas.microsoft.com/office/drawing/2014/main" id="{EF90D7C8-0006-45F1-AF7C-003BC91836D0}"/>
              </a:ext>
            </a:extLst>
          </p:cNvPr>
          <p:cNvSpPr txBox="1">
            <a:spLocks noChangeArrowheads="1"/>
          </p:cNvSpPr>
          <p:nvPr/>
        </p:nvSpPr>
        <p:spPr>
          <a:xfrm>
            <a:off x="568988" y="1327322"/>
            <a:ext cx="188694" cy="260366"/>
          </a:xfrm>
          <a:prstGeom prst="rect">
            <a:avLst/>
          </a:prstGeom>
          <a:solidFill>
            <a:schemeClr val="accent4">
              <a:alpha val="33000"/>
            </a:schemeClr>
          </a:solidFill>
          <a:ln w="9525">
            <a:noFill/>
            <a:miter/>
          </a:ln>
        </p:spPr>
        <p:txBody>
          <a:bodyPr wrap="square" anchor="b">
            <a:noAutofit/>
          </a:bodyPr>
          <a:lstStyle/>
          <a:p>
            <a:pPr algn="ctr">
              <a:defRPr/>
            </a:pP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  <a:cs typeface="Verdana"/>
              </a:rPr>
              <a:t>1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15372643-5F1C-4ECC-9BE1-6B58D0A362E3}"/>
              </a:ext>
            </a:extLst>
          </p:cNvPr>
          <p:cNvSpPr/>
          <p:nvPr/>
        </p:nvSpPr>
        <p:spPr>
          <a:xfrm>
            <a:off x="791821" y="1270000"/>
            <a:ext cx="29563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spc="-150" dirty="0">
                <a:latin typeface="나눔고딕 ExtraBold" pitchFamily="50" charset="-127"/>
                <a:ea typeface="나눔고딕 ExtraBold" pitchFamily="50" charset="-127"/>
              </a:rPr>
              <a:t> 급증하는 펫 시장 규모 </a:t>
            </a:r>
            <a:endParaRPr lang="ko-KR" altLang="en-US" b="1" dirty="0"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17" name="TextBox 25">
            <a:extLst>
              <a:ext uri="{FF2B5EF4-FFF2-40B4-BE49-F238E27FC236}">
                <a16:creationId xmlns="" xmlns:a16="http://schemas.microsoft.com/office/drawing/2014/main" id="{8F0B7449-1F03-44C2-ACAF-00B18C785261}"/>
              </a:ext>
            </a:extLst>
          </p:cNvPr>
          <p:cNvSpPr txBox="1">
            <a:spLocks noChangeArrowheads="1"/>
          </p:cNvSpPr>
          <p:nvPr/>
        </p:nvSpPr>
        <p:spPr>
          <a:xfrm>
            <a:off x="6563942" y="1293705"/>
            <a:ext cx="188694" cy="260366"/>
          </a:xfrm>
          <a:prstGeom prst="rect">
            <a:avLst/>
          </a:prstGeom>
          <a:solidFill>
            <a:schemeClr val="accent4">
              <a:alpha val="33000"/>
            </a:schemeClr>
          </a:solidFill>
          <a:ln w="9525">
            <a:noFill/>
            <a:miter/>
          </a:ln>
        </p:spPr>
        <p:txBody>
          <a:bodyPr wrap="square" anchor="b">
            <a:noAutofit/>
          </a:bodyPr>
          <a:lstStyle/>
          <a:p>
            <a:pPr algn="ctr">
              <a:defRPr/>
            </a:pP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Verdana"/>
              </a:rPr>
              <a:t>2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="" xmlns:a16="http://schemas.microsoft.com/office/drawing/2014/main" id="{B5839B09-067B-4961-B868-B86A10C2700D}"/>
              </a:ext>
            </a:extLst>
          </p:cNvPr>
          <p:cNvSpPr/>
          <p:nvPr/>
        </p:nvSpPr>
        <p:spPr>
          <a:xfrm>
            <a:off x="6658289" y="1270000"/>
            <a:ext cx="14574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spc="-150" dirty="0">
                <a:latin typeface="나눔고딕 ExtraBold" pitchFamily="50" charset="-127"/>
                <a:ea typeface="나눔고딕 ExtraBold" pitchFamily="50" charset="-127"/>
              </a:rPr>
              <a:t> 수요의 다양화</a:t>
            </a:r>
            <a:endParaRPr lang="ko-KR" altLang="en-US" b="1" dirty="0"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352F8831-5F4F-4F9F-9E55-3339FF0741D3}"/>
              </a:ext>
            </a:extLst>
          </p:cNvPr>
          <p:cNvSpPr txBox="1"/>
          <p:nvPr/>
        </p:nvSpPr>
        <p:spPr>
          <a:xfrm>
            <a:off x="1347195" y="693067"/>
            <a:ext cx="2945037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 Bold" pitchFamily="50" charset="-127"/>
                <a:ea typeface="나눔스퀘어 Bold" pitchFamily="50" charset="-127"/>
              </a:rPr>
              <a:t>커지는 </a:t>
            </a:r>
            <a:r>
              <a:rPr lang="ko-KR" altLang="en-US" dirty="0" err="1">
                <a:latin typeface="나눔스퀘어 Bold" pitchFamily="50" charset="-127"/>
                <a:ea typeface="나눔스퀘어 Bold" pitchFamily="50" charset="-127"/>
              </a:rPr>
              <a:t>펫시장</a:t>
            </a:r>
            <a:r>
              <a:rPr lang="en-US" altLang="ko-KR" dirty="0">
                <a:latin typeface="나눔스퀘어 Bold" pitchFamily="50" charset="-127"/>
                <a:ea typeface="나눔스퀘어 Bold" pitchFamily="50" charset="-127"/>
              </a:rPr>
              <a:t>, </a:t>
            </a:r>
            <a:r>
              <a:rPr lang="ko-KR" altLang="en-US" dirty="0">
                <a:latin typeface="나눔스퀘어 Bold" pitchFamily="50" charset="-127"/>
                <a:ea typeface="나눔스퀘어 Bold" pitchFamily="50" charset="-127"/>
              </a:rPr>
              <a:t>다양화된 수요</a:t>
            </a:r>
            <a:endParaRPr lang="en-US" altLang="ko-KR" dirty="0">
              <a:latin typeface="나눔스퀘어 Bold" pitchFamily="50" charset="-127"/>
              <a:ea typeface="나눔스퀘어 Bold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="" xmlns:a16="http://schemas.microsoft.com/office/drawing/2014/main" id="{F9FD5801-6C1C-40B6-900B-4D3C53264204}"/>
              </a:ext>
            </a:extLst>
          </p:cNvPr>
          <p:cNvGrpSpPr/>
          <p:nvPr/>
        </p:nvGrpSpPr>
        <p:grpSpPr>
          <a:xfrm>
            <a:off x="6222236" y="2097023"/>
            <a:ext cx="5256354" cy="4182482"/>
            <a:chOff x="6222236" y="2097023"/>
            <a:chExt cx="5256354" cy="4182482"/>
          </a:xfrm>
        </p:grpSpPr>
        <p:pic>
          <p:nvPicPr>
            <p:cNvPr id="21" name="그림 20">
              <a:extLst>
                <a:ext uri="{FF2B5EF4-FFF2-40B4-BE49-F238E27FC236}">
                  <a16:creationId xmlns="" xmlns:a16="http://schemas.microsoft.com/office/drawing/2014/main" id="{A469A469-F702-45E9-873D-1B6748197E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1776" t="13551" r="8063" b="11420"/>
            <a:stretch/>
          </p:blipFill>
          <p:spPr>
            <a:xfrm>
              <a:off x="7447928" y="3715355"/>
              <a:ext cx="4030662" cy="2564150"/>
            </a:xfrm>
            <a:prstGeom prst="rect">
              <a:avLst/>
            </a:prstGeom>
          </p:spPr>
        </p:pic>
        <p:pic>
          <p:nvPicPr>
            <p:cNvPr id="29" name="그림 28">
              <a:extLst>
                <a:ext uri="{FF2B5EF4-FFF2-40B4-BE49-F238E27FC236}">
                  <a16:creationId xmlns="" xmlns:a16="http://schemas.microsoft.com/office/drawing/2014/main" id="{7947DDAA-2A24-45BA-A12B-B84AEE66C9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3994" t="18829" r="3370" b="5558"/>
            <a:stretch/>
          </p:blipFill>
          <p:spPr>
            <a:xfrm>
              <a:off x="6222236" y="2097023"/>
              <a:ext cx="4030662" cy="266395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813766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/>
          <p:nvPr/>
        </p:nvPicPr>
        <p:blipFill>
          <a:blip r:embed="rId3"/>
          <a:stretch>
            <a:fillRect/>
          </a:stretch>
        </p:blipFill>
        <p:spPr>
          <a:xfrm>
            <a:off x="535291" y="1725931"/>
            <a:ext cx="10372459" cy="4972050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="" xmlns:a16="http://schemas.microsoft.com/office/drawing/2014/main" id="{2D2EA919-366C-4EC9-B241-B9713EB16C1C}"/>
              </a:ext>
            </a:extLst>
          </p:cNvPr>
          <p:cNvGrpSpPr/>
          <p:nvPr/>
        </p:nvGrpSpPr>
        <p:grpSpPr>
          <a:xfrm>
            <a:off x="400347" y="360867"/>
            <a:ext cx="1421684" cy="461665"/>
            <a:chOff x="177139" y="302180"/>
            <a:chExt cx="1421684" cy="461665"/>
          </a:xfrm>
          <a:scene3d>
            <a:camera prst="obliqueTopLeft"/>
            <a:lightRig rig="threePt" dir="t"/>
          </a:scene3d>
        </p:grpSpPr>
        <p:sp>
          <p:nvSpPr>
            <p:cNvPr id="11" name="TextBox 10">
              <a:extLst>
                <a:ext uri="{FF2B5EF4-FFF2-40B4-BE49-F238E27FC236}">
                  <a16:creationId xmlns="" xmlns:a16="http://schemas.microsoft.com/office/drawing/2014/main" id="{63B2C08D-91E4-47DA-9239-172F003FAA5C}"/>
                </a:ext>
              </a:extLst>
            </p:cNvPr>
            <p:cNvSpPr txBox="1"/>
            <p:nvPr/>
          </p:nvSpPr>
          <p:spPr>
            <a:xfrm>
              <a:off x="215239" y="302180"/>
              <a:ext cx="1383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spc="-150" dirty="0">
                  <a:solidFill>
                    <a:srgbClr val="042A54"/>
                  </a:solidFill>
                  <a:latin typeface="+mn-ea"/>
                </a:rPr>
                <a:t>Evolution</a:t>
              </a:r>
              <a:endParaRPr lang="ko-KR" altLang="en-US" sz="2400" b="1" spc="-150" dirty="0">
                <a:solidFill>
                  <a:srgbClr val="042A54"/>
                </a:solidFill>
                <a:latin typeface="+mn-ea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="" xmlns:a16="http://schemas.microsoft.com/office/drawing/2014/main" id="{1EA29CA3-906A-4A92-AE0A-8E8F69E4A8B6}"/>
                </a:ext>
              </a:extLst>
            </p:cNvPr>
            <p:cNvSpPr/>
            <p:nvPr/>
          </p:nvSpPr>
          <p:spPr>
            <a:xfrm>
              <a:off x="177139" y="381000"/>
              <a:ext cx="76200" cy="307182"/>
            </a:xfrm>
            <a:prstGeom prst="rect">
              <a:avLst/>
            </a:prstGeom>
            <a:solidFill>
              <a:srgbClr val="063E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150">
                <a:latin typeface="+mn-ea"/>
              </a:endParaRPr>
            </a:p>
          </p:txBody>
        </p:sp>
      </p:grpSp>
      <p:cxnSp>
        <p:nvCxnSpPr>
          <p:cNvPr id="13" name="직선 연결선 12">
            <a:extLst>
              <a:ext uri="{FF2B5EF4-FFF2-40B4-BE49-F238E27FC236}">
                <a16:creationId xmlns="" xmlns:a16="http://schemas.microsoft.com/office/drawing/2014/main" id="{90DBA532-03D9-46D4-B0A7-B068DCB299FD}"/>
              </a:ext>
            </a:extLst>
          </p:cNvPr>
          <p:cNvCxnSpPr>
            <a:cxnSpLocks/>
          </p:cNvCxnSpPr>
          <p:nvPr/>
        </p:nvCxnSpPr>
        <p:spPr>
          <a:xfrm>
            <a:off x="5257" y="877733"/>
            <a:ext cx="1341938" cy="0"/>
          </a:xfrm>
          <a:prstGeom prst="line">
            <a:avLst/>
          </a:prstGeom>
          <a:ln>
            <a:solidFill>
              <a:srgbClr val="042A54"/>
            </a:solidFill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24582300-8F85-4E68-A101-AA29950338D3}"/>
              </a:ext>
            </a:extLst>
          </p:cNvPr>
          <p:cNvSpPr txBox="1"/>
          <p:nvPr/>
        </p:nvSpPr>
        <p:spPr>
          <a:xfrm>
            <a:off x="1347195" y="681697"/>
            <a:ext cx="511679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    </a:t>
            </a:r>
          </a:p>
        </p:txBody>
      </p:sp>
      <p:sp>
        <p:nvSpPr>
          <p:cNvPr id="15" name="TextBox 25">
            <a:extLst>
              <a:ext uri="{FF2B5EF4-FFF2-40B4-BE49-F238E27FC236}">
                <a16:creationId xmlns="" xmlns:a16="http://schemas.microsoft.com/office/drawing/2014/main" id="{0D9D3FA2-3333-41C0-A599-C09CD9F4CF36}"/>
              </a:ext>
            </a:extLst>
          </p:cNvPr>
          <p:cNvSpPr txBox="1">
            <a:spLocks noChangeArrowheads="1"/>
          </p:cNvSpPr>
          <p:nvPr/>
        </p:nvSpPr>
        <p:spPr>
          <a:xfrm>
            <a:off x="1603034" y="1305590"/>
            <a:ext cx="4856760" cy="365139"/>
          </a:xfrm>
          <a:prstGeom prst="rect">
            <a:avLst/>
          </a:prstGeom>
          <a:solidFill>
            <a:schemeClr val="accent4">
              <a:alpha val="33000"/>
            </a:schemeClr>
          </a:solidFill>
          <a:ln w="9525">
            <a:noFill/>
            <a:miter/>
          </a:ln>
        </p:spPr>
        <p:txBody>
          <a:bodyPr wrap="square" anchor="b">
            <a:noAutofit/>
          </a:bodyPr>
          <a:lstStyle/>
          <a:p>
            <a:r>
              <a:rPr lang="en-US" altLang="ko-KR" sz="2000" b="1" dirty="0">
                <a:latin typeface="나눔스퀘어 ExtraBold" pitchFamily="50" charset="-127"/>
                <a:ea typeface="나눔스퀘어 ExtraBold" pitchFamily="50" charset="-127"/>
              </a:rPr>
              <a:t>2. Trend Analysis with Social Medica</a:t>
            </a:r>
            <a:endParaRPr lang="ko-KR" altLang="en-US" sz="2000" b="1" dirty="0">
              <a:latin typeface="나눔스퀘어 ExtraBold" pitchFamily="50" charset="-127"/>
              <a:ea typeface="나눔스퀘어 Extra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70349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/>
          <p:nvPr/>
        </p:nvPicPr>
        <p:blipFill>
          <a:blip r:embed="rId3"/>
          <a:stretch>
            <a:fillRect/>
          </a:stretch>
        </p:blipFill>
        <p:spPr>
          <a:xfrm>
            <a:off x="848454" y="2103120"/>
            <a:ext cx="10013735" cy="3829368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="" xmlns:a16="http://schemas.microsoft.com/office/drawing/2014/main" id="{883176C2-B88C-4B28-B236-A321FA7DFDCC}"/>
              </a:ext>
            </a:extLst>
          </p:cNvPr>
          <p:cNvGrpSpPr/>
          <p:nvPr/>
        </p:nvGrpSpPr>
        <p:grpSpPr>
          <a:xfrm>
            <a:off x="400347" y="360867"/>
            <a:ext cx="1421684" cy="461665"/>
            <a:chOff x="177139" y="302180"/>
            <a:chExt cx="1421684" cy="461665"/>
          </a:xfrm>
          <a:scene3d>
            <a:camera prst="obliqueTopLeft"/>
            <a:lightRig rig="threePt" dir="t"/>
          </a:scene3d>
        </p:grpSpPr>
        <p:sp>
          <p:nvSpPr>
            <p:cNvPr id="11" name="TextBox 10">
              <a:extLst>
                <a:ext uri="{FF2B5EF4-FFF2-40B4-BE49-F238E27FC236}">
                  <a16:creationId xmlns="" xmlns:a16="http://schemas.microsoft.com/office/drawing/2014/main" id="{0E814AAC-9EF2-4580-BB91-1B130583FDB9}"/>
                </a:ext>
              </a:extLst>
            </p:cNvPr>
            <p:cNvSpPr txBox="1"/>
            <p:nvPr/>
          </p:nvSpPr>
          <p:spPr>
            <a:xfrm>
              <a:off x="215239" y="302180"/>
              <a:ext cx="1383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spc="-150" dirty="0">
                  <a:solidFill>
                    <a:srgbClr val="042A54"/>
                  </a:solidFill>
                  <a:latin typeface="+mn-ea"/>
                </a:rPr>
                <a:t>Evolution</a:t>
              </a:r>
              <a:endParaRPr lang="ko-KR" altLang="en-US" sz="2400" b="1" spc="-150" dirty="0">
                <a:solidFill>
                  <a:srgbClr val="042A54"/>
                </a:solidFill>
                <a:latin typeface="+mn-ea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="" xmlns:a16="http://schemas.microsoft.com/office/drawing/2014/main" id="{869AF1B3-EA9E-4448-9796-15B80D56680B}"/>
                </a:ext>
              </a:extLst>
            </p:cNvPr>
            <p:cNvSpPr/>
            <p:nvPr/>
          </p:nvSpPr>
          <p:spPr>
            <a:xfrm>
              <a:off x="177139" y="381000"/>
              <a:ext cx="76200" cy="307182"/>
            </a:xfrm>
            <a:prstGeom prst="rect">
              <a:avLst/>
            </a:prstGeom>
            <a:solidFill>
              <a:srgbClr val="063E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150">
                <a:latin typeface="+mn-ea"/>
              </a:endParaRPr>
            </a:p>
          </p:txBody>
        </p:sp>
      </p:grpSp>
      <p:cxnSp>
        <p:nvCxnSpPr>
          <p:cNvPr id="13" name="직선 연결선 12">
            <a:extLst>
              <a:ext uri="{FF2B5EF4-FFF2-40B4-BE49-F238E27FC236}">
                <a16:creationId xmlns="" xmlns:a16="http://schemas.microsoft.com/office/drawing/2014/main" id="{8AD5F519-E83B-4B98-B521-64236BBA9744}"/>
              </a:ext>
            </a:extLst>
          </p:cNvPr>
          <p:cNvCxnSpPr>
            <a:cxnSpLocks/>
          </p:cNvCxnSpPr>
          <p:nvPr/>
        </p:nvCxnSpPr>
        <p:spPr>
          <a:xfrm>
            <a:off x="5257" y="877733"/>
            <a:ext cx="1341938" cy="0"/>
          </a:xfrm>
          <a:prstGeom prst="line">
            <a:avLst/>
          </a:prstGeom>
          <a:ln>
            <a:solidFill>
              <a:srgbClr val="042A54"/>
            </a:solidFill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37C54973-CE8E-46A2-A734-6EAF26036449}"/>
              </a:ext>
            </a:extLst>
          </p:cNvPr>
          <p:cNvSpPr txBox="1"/>
          <p:nvPr/>
        </p:nvSpPr>
        <p:spPr>
          <a:xfrm>
            <a:off x="1347195" y="681697"/>
            <a:ext cx="511679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    </a:t>
            </a:r>
          </a:p>
        </p:txBody>
      </p:sp>
      <p:sp>
        <p:nvSpPr>
          <p:cNvPr id="16" name="TextBox 25">
            <a:extLst>
              <a:ext uri="{FF2B5EF4-FFF2-40B4-BE49-F238E27FC236}">
                <a16:creationId xmlns="" xmlns:a16="http://schemas.microsoft.com/office/drawing/2014/main" id="{DF61E078-8B26-4830-91DC-AB337E6CA28F}"/>
              </a:ext>
            </a:extLst>
          </p:cNvPr>
          <p:cNvSpPr txBox="1">
            <a:spLocks noChangeArrowheads="1"/>
          </p:cNvSpPr>
          <p:nvPr/>
        </p:nvSpPr>
        <p:spPr>
          <a:xfrm>
            <a:off x="1617781" y="1498275"/>
            <a:ext cx="5461443" cy="369332"/>
          </a:xfrm>
          <a:prstGeom prst="rect">
            <a:avLst/>
          </a:prstGeom>
          <a:solidFill>
            <a:schemeClr val="accent4">
              <a:alpha val="33000"/>
            </a:schemeClr>
          </a:solidFill>
          <a:ln w="9525">
            <a:noFill/>
            <a:miter/>
          </a:ln>
        </p:spPr>
        <p:txBody>
          <a:bodyPr wrap="square" anchor="b">
            <a:noAutofit/>
          </a:bodyPr>
          <a:lstStyle/>
          <a:p>
            <a:r>
              <a:rPr lang="en-US" altLang="ko-KR" sz="2000" b="1" dirty="0">
                <a:latin typeface="나눔고딕 ExtraBold" pitchFamily="50" charset="-127"/>
                <a:ea typeface="나눔고딕 ExtraBold" pitchFamily="50" charset="-127"/>
              </a:rPr>
              <a:t>3. Face to face Consulting using Geocoding</a:t>
            </a:r>
            <a:endParaRPr lang="ko-KR" altLang="en-US" sz="2000" b="1" dirty="0">
              <a:latin typeface="나눔고딕 ExtraBold" pitchFamily="50" charset="-127"/>
              <a:ea typeface="나눔고딕 Extra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175438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="" xmlns:a16="http://schemas.microsoft.com/office/drawing/2014/main" id="{48245B28-7D25-4F65-9ABB-C1C65059BBEF}"/>
              </a:ext>
            </a:extLst>
          </p:cNvPr>
          <p:cNvGrpSpPr/>
          <p:nvPr/>
        </p:nvGrpSpPr>
        <p:grpSpPr>
          <a:xfrm>
            <a:off x="400347" y="360867"/>
            <a:ext cx="836717" cy="461665"/>
            <a:chOff x="177139" y="302180"/>
            <a:chExt cx="836717" cy="461665"/>
          </a:xfrm>
          <a:scene3d>
            <a:camera prst="obliqueTopLeft"/>
            <a:lightRig rig="threePt" dir="t"/>
          </a:scene3d>
        </p:grpSpPr>
        <p:sp>
          <p:nvSpPr>
            <p:cNvPr id="9" name="TextBox 8">
              <a:extLst>
                <a:ext uri="{FF2B5EF4-FFF2-40B4-BE49-F238E27FC236}">
                  <a16:creationId xmlns="" xmlns:a16="http://schemas.microsoft.com/office/drawing/2014/main" id="{6D335B48-7B44-4700-8DDA-801BADFB1388}"/>
                </a:ext>
              </a:extLst>
            </p:cNvPr>
            <p:cNvSpPr txBox="1"/>
            <p:nvPr/>
          </p:nvSpPr>
          <p:spPr>
            <a:xfrm>
              <a:off x="215239" y="302180"/>
              <a:ext cx="79861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spc="-150" dirty="0">
                  <a:solidFill>
                    <a:srgbClr val="042A54"/>
                  </a:solidFill>
                  <a:latin typeface="+mn-ea"/>
                </a:rPr>
                <a:t> Risk</a:t>
              </a:r>
              <a:endParaRPr lang="ko-KR" altLang="en-US" sz="2400" b="1" spc="-150" dirty="0">
                <a:solidFill>
                  <a:srgbClr val="042A54"/>
                </a:solidFill>
                <a:latin typeface="+mn-ea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="" xmlns:a16="http://schemas.microsoft.com/office/drawing/2014/main" id="{E6F40A86-EFBE-4A87-818B-E1306EF946DE}"/>
                </a:ext>
              </a:extLst>
            </p:cNvPr>
            <p:cNvSpPr/>
            <p:nvPr/>
          </p:nvSpPr>
          <p:spPr>
            <a:xfrm>
              <a:off x="177139" y="381000"/>
              <a:ext cx="76200" cy="307182"/>
            </a:xfrm>
            <a:prstGeom prst="rect">
              <a:avLst/>
            </a:prstGeom>
            <a:solidFill>
              <a:srgbClr val="063E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150">
                <a:latin typeface="+mn-ea"/>
              </a:endParaRPr>
            </a:p>
          </p:txBody>
        </p:sp>
      </p:grpSp>
      <p:cxnSp>
        <p:nvCxnSpPr>
          <p:cNvPr id="11" name="직선 연결선 10">
            <a:extLst>
              <a:ext uri="{FF2B5EF4-FFF2-40B4-BE49-F238E27FC236}">
                <a16:creationId xmlns="" xmlns:a16="http://schemas.microsoft.com/office/drawing/2014/main" id="{9ACEBC2F-6AAC-4E79-AD12-3BE2C78C4BFA}"/>
              </a:ext>
            </a:extLst>
          </p:cNvPr>
          <p:cNvCxnSpPr>
            <a:cxnSpLocks/>
          </p:cNvCxnSpPr>
          <p:nvPr/>
        </p:nvCxnSpPr>
        <p:spPr>
          <a:xfrm>
            <a:off x="5257" y="877733"/>
            <a:ext cx="1341938" cy="0"/>
          </a:xfrm>
          <a:prstGeom prst="line">
            <a:avLst/>
          </a:prstGeom>
          <a:ln>
            <a:solidFill>
              <a:srgbClr val="042A54"/>
            </a:solidFill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DC42F0DB-F7A9-4977-8256-1A8B834D2CEE}"/>
              </a:ext>
            </a:extLst>
          </p:cNvPr>
          <p:cNvSpPr txBox="1"/>
          <p:nvPr/>
        </p:nvSpPr>
        <p:spPr>
          <a:xfrm>
            <a:off x="1385295" y="637866"/>
            <a:ext cx="1274708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en-US" altLang="ko-KR" spc="-150" dirty="0">
                <a:solidFill>
                  <a:srgbClr val="042A5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Kind of risks</a:t>
            </a:r>
            <a:endParaRPr lang="ko-KR" altLang="en-US" spc="-150" dirty="0">
              <a:solidFill>
                <a:srgbClr val="042A54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A2007F15-C19F-419D-800F-29FB4DE2FD07}"/>
              </a:ext>
            </a:extLst>
          </p:cNvPr>
          <p:cNvSpPr txBox="1"/>
          <p:nvPr/>
        </p:nvSpPr>
        <p:spPr>
          <a:xfrm>
            <a:off x="700698" y="1368540"/>
            <a:ext cx="1156087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en-US" altLang="ko-KR" spc="-150" dirty="0">
                <a:solidFill>
                  <a:srgbClr val="042A5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Project risk</a:t>
            </a:r>
            <a:endParaRPr lang="ko-KR" altLang="en-US" spc="-150" dirty="0">
              <a:solidFill>
                <a:srgbClr val="042A54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9" name="모서리가 둥근 직사각형 1">
            <a:extLst>
              <a:ext uri="{FF2B5EF4-FFF2-40B4-BE49-F238E27FC236}">
                <a16:creationId xmlns="" xmlns:a16="http://schemas.microsoft.com/office/drawing/2014/main" id="{2AF71E6A-0F80-4C54-84A8-20C6C36F562D}"/>
              </a:ext>
            </a:extLst>
          </p:cNvPr>
          <p:cNvSpPr/>
          <p:nvPr/>
        </p:nvSpPr>
        <p:spPr>
          <a:xfrm>
            <a:off x="566457" y="1806732"/>
            <a:ext cx="8557665" cy="1741537"/>
          </a:xfrm>
          <a:prstGeom prst="roundRect">
            <a:avLst/>
          </a:prstGeom>
          <a:solidFill>
            <a:srgbClr val="042A54">
              <a:alpha val="3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  <a:latin typeface="나눔스퀘어 ExtraBold" pitchFamily="50" charset="-127"/>
                <a:ea typeface="나눔스퀘어 ExtraBold" pitchFamily="50" charset="-127"/>
              </a:rPr>
              <a:t>개발 환경의 어려움 </a:t>
            </a:r>
            <a:r>
              <a:rPr lang="en-US" altLang="ko-KR" sz="1600" dirty="0">
                <a:solidFill>
                  <a:schemeClr val="bg1"/>
                </a:solidFill>
                <a:latin typeface="나눔스퀘어 ExtraBold" pitchFamily="50" charset="-127"/>
                <a:ea typeface="나눔스퀘어 ExtraBold" pitchFamily="50" charset="-127"/>
              </a:rPr>
              <a:t>: </a:t>
            </a:r>
            <a:r>
              <a:rPr lang="ko-KR" altLang="en-US" sz="1600" dirty="0">
                <a:solidFill>
                  <a:schemeClr val="bg1"/>
                </a:solidFill>
                <a:latin typeface="나눔스퀘어 ExtraBold" pitchFamily="50" charset="-127"/>
                <a:ea typeface="나눔스퀘어 ExtraBold" pitchFamily="50" charset="-127"/>
              </a:rPr>
              <a:t>코로나로 인한 소통의 어려움</a:t>
            </a:r>
            <a:endParaRPr lang="en-US" altLang="ko-KR" sz="1600" dirty="0">
              <a:solidFill>
                <a:schemeClr val="bg1"/>
              </a:solidFill>
              <a:latin typeface="나눔스퀘어 ExtraBold" pitchFamily="50" charset="-127"/>
              <a:ea typeface="나눔스퀘어 ExtraBold" pitchFamily="50" charset="-127"/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altLang="ko-KR" sz="1600" dirty="0">
              <a:solidFill>
                <a:schemeClr val="bg1"/>
              </a:solidFill>
              <a:latin typeface="나눔스퀘어 ExtraBold" pitchFamily="50" charset="-127"/>
              <a:ea typeface="나눔스퀘어 ExtraBold" pitchFamily="50" charset="-127"/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altLang="ko-KR" sz="1600" dirty="0">
              <a:solidFill>
                <a:schemeClr val="bg1"/>
              </a:solidFill>
              <a:latin typeface="나눔스퀘어 ExtraBold" pitchFamily="50" charset="-127"/>
              <a:ea typeface="나눔스퀘어 ExtraBold" pitchFamily="50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  <a:latin typeface="나눔스퀘어 ExtraBold" pitchFamily="50" charset="-127"/>
                <a:ea typeface="나눔스퀘어 ExtraBold" pitchFamily="50" charset="-127"/>
              </a:rPr>
              <a:t>개발 언어의 소통 </a:t>
            </a:r>
            <a:r>
              <a:rPr lang="en-US" altLang="ko-KR" sz="1600" dirty="0">
                <a:solidFill>
                  <a:schemeClr val="bg1"/>
                </a:solidFill>
                <a:latin typeface="나눔스퀘어 ExtraBold" pitchFamily="50" charset="-127"/>
                <a:ea typeface="나눔스퀘어 ExtraBold" pitchFamily="50" charset="-127"/>
              </a:rPr>
              <a:t>:  </a:t>
            </a:r>
            <a:r>
              <a:rPr lang="ko-KR" altLang="en-US" sz="1600" dirty="0">
                <a:solidFill>
                  <a:schemeClr val="bg1"/>
                </a:solidFill>
                <a:latin typeface="나눔스퀘어 ExtraBold" pitchFamily="50" charset="-127"/>
                <a:ea typeface="나눔스퀘어 ExtraBold" pitchFamily="50" charset="-127"/>
              </a:rPr>
              <a:t>팀원 각각의 전문화된 언어가 다양했음</a:t>
            </a:r>
            <a:endParaRPr lang="en-US" altLang="ko-KR" sz="1600" dirty="0">
              <a:solidFill>
                <a:schemeClr val="bg1"/>
              </a:solidFill>
              <a:latin typeface="나눔스퀘어 ExtraBold" pitchFamily="50" charset="-127"/>
              <a:ea typeface="나눔스퀘어 ExtraBold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F3A7E9AF-B3DC-43F1-8A26-B7A6ADF61C85}"/>
              </a:ext>
            </a:extLst>
          </p:cNvPr>
          <p:cNvSpPr txBox="1"/>
          <p:nvPr/>
        </p:nvSpPr>
        <p:spPr>
          <a:xfrm>
            <a:off x="617343" y="3961479"/>
            <a:ext cx="1239442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en-US" altLang="ko-KR" spc="-150" dirty="0">
                <a:solidFill>
                  <a:srgbClr val="042A5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Product risk</a:t>
            </a:r>
            <a:endParaRPr lang="ko-KR" altLang="en-US" spc="-150" dirty="0">
              <a:solidFill>
                <a:srgbClr val="042A54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2" name="모서리가 둥근 직사각형 11">
            <a:extLst>
              <a:ext uri="{FF2B5EF4-FFF2-40B4-BE49-F238E27FC236}">
                <a16:creationId xmlns="" xmlns:a16="http://schemas.microsoft.com/office/drawing/2014/main" id="{F54F4C18-1117-4FDB-9B26-24048E213103}"/>
              </a:ext>
            </a:extLst>
          </p:cNvPr>
          <p:cNvSpPr/>
          <p:nvPr/>
        </p:nvSpPr>
        <p:spPr>
          <a:xfrm>
            <a:off x="566456" y="4408407"/>
            <a:ext cx="8557665" cy="1741537"/>
          </a:xfrm>
          <a:prstGeom prst="roundRect">
            <a:avLst/>
          </a:prstGeom>
          <a:solidFill>
            <a:srgbClr val="A9B6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  <a:latin typeface="나눔스퀘어 ExtraBold" pitchFamily="50" charset="-127"/>
                <a:ea typeface="나눔스퀘어 ExtraBold" pitchFamily="50" charset="-127"/>
              </a:rPr>
              <a:t>데이터 관리 </a:t>
            </a:r>
            <a:r>
              <a:rPr lang="en-US" altLang="ko-KR" sz="1600" dirty="0">
                <a:solidFill>
                  <a:schemeClr val="bg1"/>
                </a:solidFill>
                <a:latin typeface="나눔스퀘어 ExtraBold" pitchFamily="50" charset="-127"/>
                <a:ea typeface="나눔스퀘어 ExtraBold" pitchFamily="50" charset="-127"/>
              </a:rPr>
              <a:t>: </a:t>
            </a:r>
            <a:r>
              <a:rPr lang="ko-KR" altLang="en-US" sz="1600" dirty="0">
                <a:solidFill>
                  <a:schemeClr val="bg1"/>
                </a:solidFill>
                <a:latin typeface="나눔스퀘어 ExtraBold" pitchFamily="50" charset="-127"/>
                <a:ea typeface="나눔스퀘어 ExtraBold" pitchFamily="50" charset="-127"/>
              </a:rPr>
              <a:t> 많은 양의 데이터 관리와 데이터 처리의 일관성 확보가 중요함</a:t>
            </a:r>
            <a:endParaRPr lang="en-US" altLang="ko-KR" sz="1600" dirty="0">
              <a:solidFill>
                <a:schemeClr val="bg1"/>
              </a:solidFill>
              <a:latin typeface="나눔스퀘어 ExtraBold" pitchFamily="50" charset="-127"/>
              <a:ea typeface="나눔스퀘어 ExtraBold" pitchFamily="50" charset="-127"/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altLang="ko-KR" sz="1600" dirty="0">
              <a:solidFill>
                <a:schemeClr val="bg1"/>
              </a:solidFill>
              <a:latin typeface="나눔스퀘어 ExtraBold" pitchFamily="50" charset="-127"/>
              <a:ea typeface="나눔스퀘어 ExtraBold" pitchFamily="50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  <a:latin typeface="나눔스퀘어 ExtraBold" pitchFamily="50" charset="-127"/>
                <a:ea typeface="나눔스퀘어 ExtraBold" pitchFamily="50" charset="-127"/>
              </a:rPr>
              <a:t>요구 사항의 변경 </a:t>
            </a:r>
            <a:r>
              <a:rPr lang="en-US" altLang="ko-KR" sz="1600" dirty="0">
                <a:solidFill>
                  <a:schemeClr val="bg1"/>
                </a:solidFill>
                <a:latin typeface="나눔스퀘어 ExtraBold" pitchFamily="50" charset="-127"/>
                <a:ea typeface="나눔스퀘어 ExtraBold" pitchFamily="50" charset="-127"/>
              </a:rPr>
              <a:t>: </a:t>
            </a:r>
            <a:r>
              <a:rPr lang="ko-KR" altLang="en-US" sz="1600" dirty="0">
                <a:solidFill>
                  <a:schemeClr val="bg1"/>
                </a:solidFill>
                <a:latin typeface="나눔스퀘어 ExtraBold" pitchFamily="50" charset="-127"/>
                <a:ea typeface="나눔스퀘어 ExtraBold" pitchFamily="50" charset="-127"/>
              </a:rPr>
              <a:t>서비스에 따른 새로운 요구사항의 부각</a:t>
            </a:r>
            <a:endParaRPr lang="en-US" altLang="ko-KR" sz="1600" dirty="0">
              <a:solidFill>
                <a:schemeClr val="bg1"/>
              </a:solidFill>
              <a:latin typeface="나눔스퀘어 ExtraBold" pitchFamily="50" charset="-127"/>
              <a:ea typeface="나눔스퀘어 ExtraBold" pitchFamily="50" charset="-127"/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altLang="ko-KR" sz="1600" dirty="0">
              <a:solidFill>
                <a:schemeClr val="bg1"/>
              </a:solidFill>
              <a:latin typeface="나눔스퀘어 ExtraBold" pitchFamily="50" charset="-127"/>
              <a:ea typeface="나눔스퀘어 ExtraBold" pitchFamily="50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  <a:latin typeface="나눔스퀘어 ExtraBold" pitchFamily="50" charset="-127"/>
                <a:ea typeface="나눔스퀘어 ExtraBold" pitchFamily="50" charset="-127"/>
              </a:rPr>
              <a:t>개인 정보의 관리 </a:t>
            </a:r>
            <a:r>
              <a:rPr lang="en-US" altLang="ko-KR" sz="1600" dirty="0">
                <a:solidFill>
                  <a:schemeClr val="bg1"/>
                </a:solidFill>
                <a:latin typeface="나눔스퀘어 ExtraBold" pitchFamily="50" charset="-127"/>
                <a:ea typeface="나눔스퀘어 ExtraBold" pitchFamily="50" charset="-127"/>
              </a:rPr>
              <a:t>: </a:t>
            </a:r>
            <a:r>
              <a:rPr lang="ko-KR" altLang="en-US" sz="1600" dirty="0">
                <a:solidFill>
                  <a:schemeClr val="bg1"/>
                </a:solidFill>
                <a:latin typeface="나눔스퀘어 ExtraBold" pitchFamily="50" charset="-127"/>
                <a:ea typeface="나눔스퀘어 ExtraBold" pitchFamily="50" charset="-127"/>
              </a:rPr>
              <a:t>보안을 위해 중요한 요소</a:t>
            </a:r>
            <a:endParaRPr lang="en-US" altLang="ko-KR" sz="1600" dirty="0">
              <a:solidFill>
                <a:schemeClr val="bg1"/>
              </a:solidFill>
              <a:latin typeface="나눔스퀘어 ExtraBold" pitchFamily="50" charset="-127"/>
              <a:ea typeface="나눔스퀘어 Extra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361407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="" xmlns:a16="http://schemas.microsoft.com/office/drawing/2014/main" id="{48245B28-7D25-4F65-9ABB-C1C65059BBEF}"/>
              </a:ext>
            </a:extLst>
          </p:cNvPr>
          <p:cNvGrpSpPr/>
          <p:nvPr/>
        </p:nvGrpSpPr>
        <p:grpSpPr>
          <a:xfrm>
            <a:off x="400347" y="360867"/>
            <a:ext cx="836717" cy="461665"/>
            <a:chOff x="177139" y="302180"/>
            <a:chExt cx="836717" cy="461665"/>
          </a:xfrm>
          <a:scene3d>
            <a:camera prst="obliqueTopLeft"/>
            <a:lightRig rig="threePt" dir="t"/>
          </a:scene3d>
        </p:grpSpPr>
        <p:sp>
          <p:nvSpPr>
            <p:cNvPr id="9" name="TextBox 8">
              <a:extLst>
                <a:ext uri="{FF2B5EF4-FFF2-40B4-BE49-F238E27FC236}">
                  <a16:creationId xmlns="" xmlns:a16="http://schemas.microsoft.com/office/drawing/2014/main" id="{6D335B48-7B44-4700-8DDA-801BADFB1388}"/>
                </a:ext>
              </a:extLst>
            </p:cNvPr>
            <p:cNvSpPr txBox="1"/>
            <p:nvPr/>
          </p:nvSpPr>
          <p:spPr>
            <a:xfrm>
              <a:off x="215239" y="302180"/>
              <a:ext cx="79861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spc="-150" dirty="0">
                  <a:solidFill>
                    <a:srgbClr val="042A54"/>
                  </a:solidFill>
                  <a:latin typeface="+mn-ea"/>
                </a:rPr>
                <a:t> Risk</a:t>
              </a:r>
              <a:endParaRPr lang="ko-KR" altLang="en-US" sz="2400" b="1" spc="-150" dirty="0">
                <a:solidFill>
                  <a:srgbClr val="042A54"/>
                </a:solidFill>
                <a:latin typeface="+mn-ea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="" xmlns:a16="http://schemas.microsoft.com/office/drawing/2014/main" id="{E6F40A86-EFBE-4A87-818B-E1306EF946DE}"/>
                </a:ext>
              </a:extLst>
            </p:cNvPr>
            <p:cNvSpPr/>
            <p:nvPr/>
          </p:nvSpPr>
          <p:spPr>
            <a:xfrm>
              <a:off x="177139" y="381000"/>
              <a:ext cx="76200" cy="307182"/>
            </a:xfrm>
            <a:prstGeom prst="rect">
              <a:avLst/>
            </a:prstGeom>
            <a:solidFill>
              <a:srgbClr val="063E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150">
                <a:latin typeface="+mn-ea"/>
              </a:endParaRPr>
            </a:p>
          </p:txBody>
        </p:sp>
      </p:grpSp>
      <p:cxnSp>
        <p:nvCxnSpPr>
          <p:cNvPr id="11" name="직선 연결선 10">
            <a:extLst>
              <a:ext uri="{FF2B5EF4-FFF2-40B4-BE49-F238E27FC236}">
                <a16:creationId xmlns="" xmlns:a16="http://schemas.microsoft.com/office/drawing/2014/main" id="{9ACEBC2F-6AAC-4E79-AD12-3BE2C78C4BFA}"/>
              </a:ext>
            </a:extLst>
          </p:cNvPr>
          <p:cNvCxnSpPr>
            <a:cxnSpLocks/>
          </p:cNvCxnSpPr>
          <p:nvPr/>
        </p:nvCxnSpPr>
        <p:spPr>
          <a:xfrm>
            <a:off x="5257" y="877733"/>
            <a:ext cx="1341938" cy="0"/>
          </a:xfrm>
          <a:prstGeom prst="line">
            <a:avLst/>
          </a:prstGeom>
          <a:ln>
            <a:solidFill>
              <a:srgbClr val="042A54"/>
            </a:solidFill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DC42F0DB-F7A9-4977-8256-1A8B834D2CEE}"/>
              </a:ext>
            </a:extLst>
          </p:cNvPr>
          <p:cNvSpPr txBox="1"/>
          <p:nvPr/>
        </p:nvSpPr>
        <p:spPr>
          <a:xfrm>
            <a:off x="1385295" y="637866"/>
            <a:ext cx="1274708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en-US" altLang="ko-KR" spc="-150" dirty="0">
                <a:solidFill>
                  <a:srgbClr val="042A5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Kind of risks</a:t>
            </a:r>
            <a:endParaRPr lang="ko-KR" altLang="en-US" spc="-150" dirty="0">
              <a:solidFill>
                <a:srgbClr val="042A54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C4FDDF58-6576-4ED8-901D-B165DB679062}"/>
              </a:ext>
            </a:extLst>
          </p:cNvPr>
          <p:cNvSpPr txBox="1"/>
          <p:nvPr/>
        </p:nvSpPr>
        <p:spPr>
          <a:xfrm>
            <a:off x="944143" y="1557402"/>
            <a:ext cx="1156087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en-US" altLang="ko-KR" spc="-150" dirty="0">
                <a:solidFill>
                  <a:srgbClr val="042A5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Project risk</a:t>
            </a:r>
            <a:endParaRPr lang="ko-KR" altLang="en-US" spc="-150" dirty="0">
              <a:solidFill>
                <a:srgbClr val="042A54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3" name="모서리가 둥근 직사각형 13">
            <a:extLst>
              <a:ext uri="{FF2B5EF4-FFF2-40B4-BE49-F238E27FC236}">
                <a16:creationId xmlns="" xmlns:a16="http://schemas.microsoft.com/office/drawing/2014/main" id="{B77C9643-13C4-49C8-8C6F-12FBC0736061}"/>
              </a:ext>
            </a:extLst>
          </p:cNvPr>
          <p:cNvSpPr/>
          <p:nvPr/>
        </p:nvSpPr>
        <p:spPr>
          <a:xfrm>
            <a:off x="812908" y="2116004"/>
            <a:ext cx="8368496" cy="2654709"/>
          </a:xfrm>
          <a:prstGeom prst="roundRect">
            <a:avLst/>
          </a:prstGeom>
          <a:solidFill>
            <a:srgbClr val="A9B6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itchFamily="34" charset="0"/>
              <a:buChar char="•"/>
            </a:pPr>
            <a:endParaRPr lang="en-US" altLang="ko-KR" sz="1600" dirty="0">
              <a:solidFill>
                <a:schemeClr val="tx1"/>
              </a:solidFill>
              <a:latin typeface="나눔스퀘어 ExtraBold" pitchFamily="50" charset="-127"/>
              <a:ea typeface="나눔스퀘어 ExtraBold" pitchFamily="50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  <a:latin typeface="나눔스퀘어 ExtraBold" pitchFamily="50" charset="-127"/>
                <a:ea typeface="나눔스퀘어 ExtraBold" pitchFamily="50" charset="-127"/>
              </a:rPr>
              <a:t>이미 구현된 유사 어플리케이션 </a:t>
            </a:r>
            <a:r>
              <a:rPr lang="en-US" altLang="ko-KR" sz="1600" dirty="0">
                <a:solidFill>
                  <a:schemeClr val="bg1"/>
                </a:solidFill>
                <a:latin typeface="나눔스퀘어 ExtraBold" pitchFamily="50" charset="-127"/>
                <a:ea typeface="나눔스퀘어 ExtraBold" pitchFamily="50" charset="-127"/>
              </a:rPr>
              <a:t>: </a:t>
            </a:r>
            <a:r>
              <a:rPr lang="ko-KR" altLang="en-US" sz="1600" dirty="0">
                <a:solidFill>
                  <a:schemeClr val="bg1"/>
                </a:solidFill>
                <a:latin typeface="나눔스퀘어 ExtraBold" pitchFamily="50" charset="-127"/>
                <a:ea typeface="나눔스퀘어 ExtraBold" pitchFamily="50" charset="-127"/>
              </a:rPr>
              <a:t>타 어플을 고정적으로 쓰던 사람들의 유인요소 문제</a:t>
            </a:r>
            <a:endParaRPr lang="en-US" altLang="ko-KR" sz="1600" dirty="0">
              <a:solidFill>
                <a:schemeClr val="bg1"/>
              </a:solidFill>
              <a:latin typeface="나눔스퀘어 ExtraBold" pitchFamily="50" charset="-127"/>
              <a:ea typeface="나눔스퀘어 ExtraBold" pitchFamily="50" charset="-127"/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altLang="ko-KR" sz="1600" dirty="0">
              <a:solidFill>
                <a:schemeClr val="bg1"/>
              </a:solidFill>
              <a:latin typeface="나눔스퀘어 ExtraBold" pitchFamily="50" charset="-127"/>
              <a:ea typeface="나눔스퀘어 ExtraBold" pitchFamily="50" charset="-127"/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altLang="ko-KR" sz="1600" dirty="0">
              <a:solidFill>
                <a:schemeClr val="bg1"/>
              </a:solidFill>
              <a:latin typeface="나눔스퀘어 ExtraBold" pitchFamily="50" charset="-127"/>
              <a:ea typeface="나눔스퀘어 ExtraBold" pitchFamily="50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  <a:latin typeface="나눔스퀘어 ExtraBold" pitchFamily="50" charset="-127"/>
                <a:ea typeface="나눔스퀘어 ExtraBold" pitchFamily="50" charset="-127"/>
              </a:rPr>
              <a:t>수익 구조 </a:t>
            </a:r>
            <a:r>
              <a:rPr lang="en-US" altLang="ko-KR" sz="1600" dirty="0">
                <a:solidFill>
                  <a:schemeClr val="bg1"/>
                </a:solidFill>
                <a:latin typeface="나눔스퀘어 ExtraBold" pitchFamily="50" charset="-127"/>
                <a:ea typeface="나눔스퀘어 ExtraBold" pitchFamily="50" charset="-127"/>
              </a:rPr>
              <a:t>: </a:t>
            </a:r>
            <a:r>
              <a:rPr lang="ko-KR" altLang="en-US" sz="1600" dirty="0" err="1">
                <a:solidFill>
                  <a:schemeClr val="bg1"/>
                </a:solidFill>
                <a:latin typeface="나눔스퀘어 ExtraBold" pitchFamily="50" charset="-127"/>
                <a:ea typeface="나눔스퀘어 ExtraBold" pitchFamily="50" charset="-127"/>
              </a:rPr>
              <a:t>어플</a:t>
            </a:r>
            <a:r>
              <a:rPr lang="ko-KR" altLang="en-US" sz="1600" dirty="0">
                <a:solidFill>
                  <a:schemeClr val="bg1"/>
                </a:solidFill>
                <a:latin typeface="나눔스퀘어 ExtraBold" pitchFamily="50" charset="-127"/>
                <a:ea typeface="나눔스퀘어 ExtraBold" pitchFamily="50" charset="-127"/>
              </a:rPr>
              <a:t> 개발을 통해 지출 될 비용</a:t>
            </a:r>
            <a:r>
              <a:rPr lang="en-US" altLang="ko-KR" sz="1600" dirty="0">
                <a:solidFill>
                  <a:schemeClr val="bg1"/>
                </a:solidFill>
                <a:latin typeface="나눔스퀘어 ExtraBold" pitchFamily="50" charset="-127"/>
                <a:ea typeface="나눔스퀘어 ExtraBold" pitchFamily="50" charset="-127"/>
              </a:rPr>
              <a:t>(</a:t>
            </a:r>
            <a:r>
              <a:rPr lang="ko-KR" altLang="en-US" sz="1600" dirty="0">
                <a:solidFill>
                  <a:schemeClr val="bg1"/>
                </a:solidFill>
                <a:latin typeface="나눔스퀘어 ExtraBold" pitchFamily="50" charset="-127"/>
                <a:ea typeface="나눔스퀘어 ExtraBold" pitchFamily="50" charset="-127"/>
              </a:rPr>
              <a:t>서버</a:t>
            </a:r>
            <a:r>
              <a:rPr lang="en-US" altLang="ko-KR" sz="1600" dirty="0">
                <a:solidFill>
                  <a:schemeClr val="bg1"/>
                </a:solidFill>
                <a:latin typeface="나눔스퀘어 ExtraBold" pitchFamily="50" charset="-127"/>
                <a:ea typeface="나눔스퀘어 ExtraBold" pitchFamily="50" charset="-127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latin typeface="나눔스퀘어 ExtraBold" pitchFamily="50" charset="-127"/>
                <a:ea typeface="나눔스퀘어 ExtraBold" pitchFamily="50" charset="-127"/>
              </a:rPr>
              <a:t>데이터 관리</a:t>
            </a:r>
            <a:r>
              <a:rPr lang="en-US" altLang="ko-KR" sz="1600" dirty="0">
                <a:solidFill>
                  <a:schemeClr val="bg1"/>
                </a:solidFill>
                <a:latin typeface="나눔스퀘어 ExtraBold" pitchFamily="50" charset="-127"/>
                <a:ea typeface="나눔스퀘어 ExtraBold" pitchFamily="50" charset="-127"/>
              </a:rPr>
              <a:t>) </a:t>
            </a:r>
            <a:r>
              <a:rPr lang="ko-KR" altLang="en-US" sz="1600" dirty="0">
                <a:solidFill>
                  <a:schemeClr val="bg1"/>
                </a:solidFill>
                <a:latin typeface="나눔스퀘어 ExtraBold" pitchFamily="50" charset="-127"/>
                <a:ea typeface="나눔스퀘어 ExtraBold" pitchFamily="50" charset="-127"/>
              </a:rPr>
              <a:t>대비 </a:t>
            </a:r>
            <a:r>
              <a:rPr lang="en-US" altLang="ko-KR" sz="1600" dirty="0">
                <a:solidFill>
                  <a:schemeClr val="bg1"/>
                </a:solidFill>
                <a:latin typeface="나눔스퀘어 ExtraBold" pitchFamily="50" charset="-127"/>
                <a:ea typeface="나눔스퀘어 ExtraBold" pitchFamily="50" charset="-127"/>
              </a:rPr>
              <a:t>ROI </a:t>
            </a:r>
            <a:r>
              <a:rPr lang="ko-KR" altLang="en-US" sz="1600" dirty="0">
                <a:solidFill>
                  <a:schemeClr val="bg1"/>
                </a:solidFill>
                <a:latin typeface="나눔스퀘어 ExtraBold" pitchFamily="50" charset="-127"/>
                <a:ea typeface="나눔스퀘어 ExtraBold" pitchFamily="50" charset="-127"/>
              </a:rPr>
              <a:t>문제</a:t>
            </a:r>
            <a:endParaRPr lang="en-US" altLang="ko-KR" sz="1600" dirty="0">
              <a:solidFill>
                <a:schemeClr val="bg1"/>
              </a:solidFill>
              <a:latin typeface="나눔스퀘어 ExtraBold" pitchFamily="50" charset="-127"/>
              <a:ea typeface="나눔스퀘어 ExtraBold" pitchFamily="50" charset="-127"/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altLang="ko-KR" sz="1600" dirty="0">
              <a:solidFill>
                <a:schemeClr val="bg1"/>
              </a:solidFill>
              <a:latin typeface="나눔스퀘어 ExtraBold" pitchFamily="50" charset="-127"/>
              <a:ea typeface="나눔스퀘어 ExtraBold" pitchFamily="50" charset="-127"/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altLang="ko-KR" sz="1600" dirty="0">
              <a:solidFill>
                <a:schemeClr val="bg1"/>
              </a:solidFill>
              <a:latin typeface="나눔스퀘어 ExtraBold" pitchFamily="50" charset="-127"/>
              <a:ea typeface="나눔스퀘어 ExtraBold" pitchFamily="50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  <a:latin typeface="나눔스퀘어 ExtraBold" pitchFamily="50" charset="-127"/>
                <a:ea typeface="나눔스퀘어 ExtraBold" pitchFamily="50" charset="-127"/>
              </a:rPr>
              <a:t>기술의 변화 </a:t>
            </a:r>
            <a:r>
              <a:rPr lang="en-US" altLang="ko-KR" sz="1600" dirty="0">
                <a:solidFill>
                  <a:schemeClr val="bg1"/>
                </a:solidFill>
                <a:latin typeface="나눔스퀘어 ExtraBold" pitchFamily="50" charset="-127"/>
                <a:ea typeface="나눔스퀘어 ExtraBold" pitchFamily="50" charset="-127"/>
              </a:rPr>
              <a:t>: </a:t>
            </a:r>
            <a:r>
              <a:rPr lang="ko-KR" altLang="en-US" sz="1600" dirty="0">
                <a:solidFill>
                  <a:schemeClr val="bg1"/>
                </a:solidFill>
                <a:latin typeface="나눔스퀘어 ExtraBold" pitchFamily="50" charset="-127"/>
                <a:ea typeface="나눔스퀘어 ExtraBold" pitchFamily="50" charset="-127"/>
              </a:rPr>
              <a:t>기술 변화에 따른 시스템 하드웨어 변경 비용</a:t>
            </a:r>
            <a:endParaRPr lang="en-US" altLang="ko-KR" sz="1600" dirty="0">
              <a:solidFill>
                <a:schemeClr val="bg1"/>
              </a:solidFill>
              <a:latin typeface="나눔스퀘어 ExtraBold" pitchFamily="50" charset="-127"/>
              <a:ea typeface="나눔스퀘어 ExtraBold" pitchFamily="50" charset="-127"/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altLang="ko-KR" sz="1400" dirty="0">
              <a:solidFill>
                <a:schemeClr val="bg1"/>
              </a:solidFill>
              <a:latin typeface="SF Pro Display"/>
            </a:endParaRPr>
          </a:p>
        </p:txBody>
      </p:sp>
    </p:spTree>
    <p:extLst>
      <p:ext uri="{BB962C8B-B14F-4D97-AF65-F5344CB8AC3E}">
        <p14:creationId xmlns:p14="http://schemas.microsoft.com/office/powerpoint/2010/main" val="32429783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="" xmlns:a16="http://schemas.microsoft.com/office/drawing/2014/main" id="{48245B28-7D25-4F65-9ABB-C1C65059BBEF}"/>
              </a:ext>
            </a:extLst>
          </p:cNvPr>
          <p:cNvGrpSpPr/>
          <p:nvPr/>
        </p:nvGrpSpPr>
        <p:grpSpPr>
          <a:xfrm>
            <a:off x="400347" y="360867"/>
            <a:ext cx="787023" cy="461665"/>
            <a:chOff x="177139" y="302180"/>
            <a:chExt cx="787023" cy="461665"/>
          </a:xfrm>
          <a:scene3d>
            <a:camera prst="obliqueTopLeft"/>
            <a:lightRig rig="threePt" dir="t"/>
          </a:scene3d>
        </p:grpSpPr>
        <p:sp>
          <p:nvSpPr>
            <p:cNvPr id="9" name="TextBox 8">
              <a:extLst>
                <a:ext uri="{FF2B5EF4-FFF2-40B4-BE49-F238E27FC236}">
                  <a16:creationId xmlns="" xmlns:a16="http://schemas.microsoft.com/office/drawing/2014/main" id="{6D335B48-7B44-4700-8DDA-801BADFB1388}"/>
                </a:ext>
              </a:extLst>
            </p:cNvPr>
            <p:cNvSpPr txBox="1"/>
            <p:nvPr/>
          </p:nvSpPr>
          <p:spPr>
            <a:xfrm>
              <a:off x="215239" y="302180"/>
              <a:ext cx="74892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spc="-150" dirty="0">
                  <a:solidFill>
                    <a:srgbClr val="042A54"/>
                  </a:solidFill>
                  <a:latin typeface="+mn-ea"/>
                </a:rPr>
                <a:t> </a:t>
              </a:r>
              <a:r>
                <a:rPr lang="en-US" altLang="ko-KR" sz="2400" spc="-150" dirty="0">
                  <a:solidFill>
                    <a:srgbClr val="042A54"/>
                  </a:solidFill>
                  <a:latin typeface="+mn-ea"/>
                </a:rPr>
                <a:t>Risk</a:t>
              </a:r>
              <a:endParaRPr lang="ko-KR" altLang="en-US" sz="2400" spc="-150" dirty="0">
                <a:solidFill>
                  <a:srgbClr val="042A54"/>
                </a:solidFill>
                <a:latin typeface="+mn-ea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="" xmlns:a16="http://schemas.microsoft.com/office/drawing/2014/main" id="{E6F40A86-EFBE-4A87-818B-E1306EF946DE}"/>
                </a:ext>
              </a:extLst>
            </p:cNvPr>
            <p:cNvSpPr/>
            <p:nvPr/>
          </p:nvSpPr>
          <p:spPr>
            <a:xfrm>
              <a:off x="177139" y="381000"/>
              <a:ext cx="76200" cy="307182"/>
            </a:xfrm>
            <a:prstGeom prst="rect">
              <a:avLst/>
            </a:prstGeom>
            <a:solidFill>
              <a:srgbClr val="063E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150">
                <a:latin typeface="+mn-ea"/>
              </a:endParaRPr>
            </a:p>
          </p:txBody>
        </p:sp>
      </p:grpSp>
      <p:cxnSp>
        <p:nvCxnSpPr>
          <p:cNvPr id="11" name="직선 연결선 10">
            <a:extLst>
              <a:ext uri="{FF2B5EF4-FFF2-40B4-BE49-F238E27FC236}">
                <a16:creationId xmlns="" xmlns:a16="http://schemas.microsoft.com/office/drawing/2014/main" id="{9ACEBC2F-6AAC-4E79-AD12-3BE2C78C4BFA}"/>
              </a:ext>
            </a:extLst>
          </p:cNvPr>
          <p:cNvCxnSpPr>
            <a:cxnSpLocks/>
          </p:cNvCxnSpPr>
          <p:nvPr/>
        </p:nvCxnSpPr>
        <p:spPr>
          <a:xfrm>
            <a:off x="5257" y="877733"/>
            <a:ext cx="1341938" cy="0"/>
          </a:xfrm>
          <a:prstGeom prst="line">
            <a:avLst/>
          </a:prstGeom>
          <a:ln>
            <a:solidFill>
              <a:srgbClr val="042A54"/>
            </a:solidFill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3F07AD37-FD12-4497-9985-D791A23525D1}"/>
              </a:ext>
            </a:extLst>
          </p:cNvPr>
          <p:cNvSpPr txBox="1"/>
          <p:nvPr/>
        </p:nvSpPr>
        <p:spPr>
          <a:xfrm>
            <a:off x="1385295" y="652225"/>
            <a:ext cx="1321196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en-US" altLang="ko-KR" spc="-150" dirty="0">
                <a:solidFill>
                  <a:srgbClr val="042A5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Risk analysis</a:t>
            </a:r>
            <a:endParaRPr lang="ko-KR" altLang="en-US" spc="-150" dirty="0">
              <a:solidFill>
                <a:srgbClr val="042A54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="" xmlns:a16="http://schemas.microsoft.com/office/drawing/2014/main" id="{C3B3958A-0DCF-4FEF-B140-C775E81CEB7E}"/>
              </a:ext>
            </a:extLst>
          </p:cNvPr>
          <p:cNvSpPr/>
          <p:nvPr/>
        </p:nvSpPr>
        <p:spPr>
          <a:xfrm>
            <a:off x="1860022" y="1311965"/>
            <a:ext cx="7790873" cy="5229951"/>
          </a:xfrm>
          <a:prstGeom prst="roundRect">
            <a:avLst>
              <a:gd name="adj" fmla="val 8532"/>
            </a:avLst>
          </a:prstGeom>
          <a:solidFill>
            <a:srgbClr val="002060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200" dirty="0">
                <a:solidFill>
                  <a:schemeClr val="bg1"/>
                </a:solidFill>
              </a:rPr>
              <a:t>       </a:t>
            </a:r>
            <a:r>
              <a:rPr lang="en-US" altLang="ko-KR" sz="2200" dirty="0">
                <a:solidFill>
                  <a:schemeClr val="bg1"/>
                </a:solidFill>
                <a:latin typeface="나눔스퀘어 ExtraBold" pitchFamily="50" charset="-127"/>
                <a:ea typeface="나눔스퀘어 ExtraBold" pitchFamily="50" charset="-127"/>
              </a:rPr>
              <a:t>Risk                                             Probability         Effect</a:t>
            </a:r>
          </a:p>
          <a:p>
            <a:endParaRPr lang="en-US" altLang="ko-KR" sz="2200" dirty="0">
              <a:solidFill>
                <a:schemeClr val="bg1"/>
              </a:solidFill>
              <a:latin typeface="나눔스퀘어 ExtraBold" pitchFamily="50" charset="-127"/>
              <a:ea typeface="나눔스퀘어 ExtraBold" pitchFamily="50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>
                <a:solidFill>
                  <a:schemeClr val="bg1"/>
                </a:solidFill>
                <a:latin typeface="나눔스퀘어 ExtraBold" pitchFamily="50" charset="-127"/>
                <a:ea typeface="나눔스퀘어 ExtraBold" pitchFamily="50" charset="-127"/>
              </a:rPr>
              <a:t>개발 환경의 어려움                                                           </a:t>
            </a:r>
            <a:r>
              <a:rPr lang="en-US" altLang="ko-KR" sz="1400" dirty="0">
                <a:solidFill>
                  <a:schemeClr val="bg1"/>
                </a:solidFill>
                <a:latin typeface="나눔스퀘어 ExtraBold" pitchFamily="50" charset="-127"/>
                <a:ea typeface="나눔스퀘어 ExtraBold" pitchFamily="50" charset="-127"/>
              </a:rPr>
              <a:t>High                                Low</a:t>
            </a:r>
          </a:p>
          <a:p>
            <a:pPr marL="285750" indent="-285750">
              <a:buFont typeface="Arial" pitchFamily="34" charset="0"/>
              <a:buChar char="•"/>
            </a:pPr>
            <a:endParaRPr lang="en-US" altLang="ko-KR" sz="1400" dirty="0">
              <a:solidFill>
                <a:schemeClr val="bg1"/>
              </a:solidFill>
              <a:latin typeface="나눔스퀘어 ExtraBold" pitchFamily="50" charset="-127"/>
              <a:ea typeface="나눔스퀘어 ExtraBold" pitchFamily="50" charset="-127"/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altLang="ko-KR" sz="1400" dirty="0">
              <a:solidFill>
                <a:schemeClr val="bg1"/>
              </a:solidFill>
              <a:latin typeface="나눔스퀘어 ExtraBold" pitchFamily="50" charset="-127"/>
              <a:ea typeface="나눔스퀘어 ExtraBold" pitchFamily="50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>
                <a:solidFill>
                  <a:schemeClr val="bg1"/>
                </a:solidFill>
                <a:latin typeface="나눔스퀘어 ExtraBold" pitchFamily="50" charset="-127"/>
                <a:ea typeface="나눔스퀘어 ExtraBold" pitchFamily="50" charset="-127"/>
              </a:rPr>
              <a:t>개발 언어의 소통                                                               </a:t>
            </a:r>
            <a:r>
              <a:rPr lang="en-US" altLang="ko-KR" sz="1400" dirty="0">
                <a:solidFill>
                  <a:schemeClr val="bg1"/>
                </a:solidFill>
                <a:latin typeface="나눔스퀘어 ExtraBold" pitchFamily="50" charset="-127"/>
                <a:ea typeface="나눔스퀘어 ExtraBold" pitchFamily="50" charset="-127"/>
              </a:rPr>
              <a:t>High                            Moderate</a:t>
            </a:r>
          </a:p>
          <a:p>
            <a:pPr marL="285750" indent="-285750">
              <a:buFont typeface="Arial" pitchFamily="34" charset="0"/>
              <a:buChar char="•"/>
            </a:pPr>
            <a:endParaRPr lang="en-US" altLang="ko-KR" sz="1400" dirty="0">
              <a:solidFill>
                <a:schemeClr val="bg1"/>
              </a:solidFill>
              <a:latin typeface="나눔스퀘어 ExtraBold" pitchFamily="50" charset="-127"/>
              <a:ea typeface="나눔스퀘어 ExtraBold" pitchFamily="50" charset="-127"/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altLang="ko-KR" sz="1400" dirty="0">
              <a:solidFill>
                <a:schemeClr val="bg1"/>
              </a:solidFill>
              <a:latin typeface="나눔스퀘어 ExtraBold" pitchFamily="50" charset="-127"/>
              <a:ea typeface="나눔스퀘어 ExtraBold" pitchFamily="50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>
                <a:solidFill>
                  <a:schemeClr val="bg1"/>
                </a:solidFill>
                <a:latin typeface="나눔스퀘어 ExtraBold" pitchFamily="50" charset="-127"/>
                <a:ea typeface="나눔스퀘어 ExtraBold" pitchFamily="50" charset="-127"/>
              </a:rPr>
              <a:t>데이터 관리                                                                    </a:t>
            </a:r>
            <a:r>
              <a:rPr lang="en-US" altLang="ko-KR" sz="1400" dirty="0">
                <a:solidFill>
                  <a:schemeClr val="bg1"/>
                </a:solidFill>
                <a:latin typeface="나눔스퀘어 ExtraBold" pitchFamily="50" charset="-127"/>
                <a:ea typeface="나눔스퀘어 ExtraBold" pitchFamily="50" charset="-127"/>
              </a:rPr>
              <a:t>Moderate	      	     </a:t>
            </a:r>
            <a:r>
              <a:rPr lang="en-US" altLang="ko-KR" sz="1400" dirty="0" smtClean="0">
                <a:solidFill>
                  <a:schemeClr val="bg1"/>
                </a:solidFill>
                <a:latin typeface="나눔스퀘어 ExtraBold" pitchFamily="50" charset="-127"/>
                <a:ea typeface="나눔스퀘어 ExtraBold" pitchFamily="50" charset="-127"/>
              </a:rPr>
              <a:t>         High</a:t>
            </a:r>
            <a:endParaRPr lang="en-US" altLang="ko-KR" sz="1400" dirty="0">
              <a:solidFill>
                <a:schemeClr val="bg1"/>
              </a:solidFill>
              <a:latin typeface="나눔스퀘어 ExtraBold" pitchFamily="50" charset="-127"/>
              <a:ea typeface="나눔스퀘어 ExtraBold" pitchFamily="50" charset="-127"/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altLang="ko-KR" sz="1400" dirty="0">
              <a:solidFill>
                <a:schemeClr val="bg1"/>
              </a:solidFill>
              <a:latin typeface="나눔스퀘어 ExtraBold" pitchFamily="50" charset="-127"/>
              <a:ea typeface="나눔스퀘어 ExtraBold" pitchFamily="50" charset="-127"/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altLang="ko-KR" sz="1400" dirty="0">
              <a:solidFill>
                <a:schemeClr val="bg1"/>
              </a:solidFill>
              <a:latin typeface="나눔스퀘어 ExtraBold" pitchFamily="50" charset="-127"/>
              <a:ea typeface="나눔스퀘어 ExtraBold" pitchFamily="50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>
                <a:solidFill>
                  <a:schemeClr val="bg1"/>
                </a:solidFill>
                <a:latin typeface="나눔스퀘어 ExtraBold" pitchFamily="50" charset="-127"/>
                <a:ea typeface="나눔스퀘어 ExtraBold" pitchFamily="50" charset="-127"/>
              </a:rPr>
              <a:t>요구 사항의 변경                                                                </a:t>
            </a:r>
            <a:r>
              <a:rPr lang="en-US" altLang="ko-KR" sz="1400" dirty="0">
                <a:solidFill>
                  <a:schemeClr val="bg1"/>
                </a:solidFill>
                <a:latin typeface="나눔스퀘어 ExtraBold" pitchFamily="50" charset="-127"/>
                <a:ea typeface="나눔스퀘어 ExtraBold" pitchFamily="50" charset="-127"/>
              </a:rPr>
              <a:t>Low                                High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sz="1400" dirty="0" smtClean="0">
                <a:solidFill>
                  <a:schemeClr val="bg1"/>
                </a:solidFill>
                <a:latin typeface="나눔스퀘어 ExtraBold" pitchFamily="50" charset="-127"/>
                <a:ea typeface="나눔스퀘어 ExtraBold" pitchFamily="50" charset="-127"/>
              </a:rPr>
              <a:t> </a:t>
            </a:r>
            <a:endParaRPr lang="en-US" altLang="ko-KR" sz="1400" dirty="0">
              <a:solidFill>
                <a:schemeClr val="bg1"/>
              </a:solidFill>
              <a:latin typeface="나눔스퀘어 ExtraBold" pitchFamily="50" charset="-127"/>
              <a:ea typeface="나눔스퀘어 ExtraBold" pitchFamily="50" charset="-127"/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altLang="ko-KR" sz="1400" dirty="0">
              <a:solidFill>
                <a:schemeClr val="bg1"/>
              </a:solidFill>
              <a:latin typeface="나눔스퀘어 ExtraBold" pitchFamily="50" charset="-127"/>
              <a:ea typeface="나눔스퀘어 ExtraBold" pitchFamily="50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>
                <a:solidFill>
                  <a:schemeClr val="bg1"/>
                </a:solidFill>
                <a:latin typeface="나눔스퀘어 ExtraBold" pitchFamily="50" charset="-127"/>
                <a:ea typeface="나눔스퀘어 ExtraBold" pitchFamily="50" charset="-127"/>
              </a:rPr>
              <a:t>이미 구현된 유사 어플리케이션                               </a:t>
            </a:r>
            <a:r>
              <a:rPr lang="ko-KR" altLang="en-US" sz="1400" dirty="0" smtClean="0">
                <a:solidFill>
                  <a:schemeClr val="bg1"/>
                </a:solidFill>
                <a:latin typeface="나눔스퀘어 ExtraBold" pitchFamily="50" charset="-127"/>
                <a:ea typeface="나눔스퀘어 ExtraBold" pitchFamily="50" charset="-127"/>
              </a:rPr>
              <a:t>       </a:t>
            </a:r>
            <a:r>
              <a:rPr lang="en-US" altLang="ko-KR" sz="1400" dirty="0" smtClean="0">
                <a:solidFill>
                  <a:schemeClr val="bg1"/>
                </a:solidFill>
                <a:latin typeface="나눔스퀘어 ExtraBold" pitchFamily="50" charset="-127"/>
                <a:ea typeface="나눔스퀘어 ExtraBold" pitchFamily="50" charset="-127"/>
              </a:rPr>
              <a:t>Moderate                     </a:t>
            </a:r>
            <a:r>
              <a:rPr lang="en-US" altLang="ko-KR" sz="1400" dirty="0" err="1" smtClean="0">
                <a:solidFill>
                  <a:schemeClr val="bg1"/>
                </a:solidFill>
                <a:latin typeface="나눔스퀘어 ExtraBold" pitchFamily="50" charset="-127"/>
                <a:ea typeface="나눔스퀘어 ExtraBold" pitchFamily="50" charset="-127"/>
              </a:rPr>
              <a:t>Moderate</a:t>
            </a:r>
            <a:endParaRPr lang="en-US" altLang="ko-KR" sz="1400" dirty="0">
              <a:solidFill>
                <a:schemeClr val="bg1"/>
              </a:solidFill>
              <a:latin typeface="나눔스퀘어 ExtraBold" pitchFamily="50" charset="-127"/>
              <a:ea typeface="나눔스퀘어 ExtraBold" pitchFamily="50" charset="-127"/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altLang="ko-KR" sz="1400" dirty="0">
              <a:solidFill>
                <a:schemeClr val="bg1"/>
              </a:solidFill>
              <a:latin typeface="나눔스퀘어 ExtraBold" pitchFamily="50" charset="-127"/>
              <a:ea typeface="나눔스퀘어 ExtraBold" pitchFamily="50" charset="-127"/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altLang="ko-KR" sz="1400" dirty="0">
              <a:solidFill>
                <a:schemeClr val="bg1"/>
              </a:solidFill>
              <a:latin typeface="나눔스퀘어 ExtraBold" pitchFamily="50" charset="-127"/>
              <a:ea typeface="나눔스퀘어 ExtraBold" pitchFamily="50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>
                <a:solidFill>
                  <a:schemeClr val="bg1"/>
                </a:solidFill>
                <a:latin typeface="나눔스퀘어 ExtraBold" pitchFamily="50" charset="-127"/>
                <a:ea typeface="나눔스퀘어 ExtraBold" pitchFamily="50" charset="-127"/>
              </a:rPr>
              <a:t>수익 구조                                                                              </a:t>
            </a:r>
            <a:r>
              <a:rPr lang="en-US" altLang="ko-KR" sz="1400" dirty="0">
                <a:solidFill>
                  <a:schemeClr val="bg1"/>
                </a:solidFill>
                <a:latin typeface="나눔스퀘어 ExtraBold" pitchFamily="50" charset="-127"/>
                <a:ea typeface="나눔스퀘어 ExtraBold" pitchFamily="50" charset="-127"/>
              </a:rPr>
              <a:t>High                        </a:t>
            </a:r>
            <a:r>
              <a:rPr lang="en-US" altLang="ko-KR" sz="1400" dirty="0" smtClean="0">
                <a:solidFill>
                  <a:schemeClr val="bg1"/>
                </a:solidFill>
                <a:latin typeface="나눔스퀘어 ExtraBold" pitchFamily="50" charset="-127"/>
                <a:ea typeface="나눔스퀘어 ExtraBold" pitchFamily="50" charset="-127"/>
              </a:rPr>
              <a:t> </a:t>
            </a:r>
            <a:r>
              <a:rPr lang="en-US" altLang="ko-KR" sz="1400" dirty="0">
                <a:solidFill>
                  <a:schemeClr val="bg1"/>
                </a:solidFill>
                <a:latin typeface="나눔스퀘어 ExtraBold" pitchFamily="50" charset="-127"/>
                <a:ea typeface="나눔스퀘어 ExtraBold" pitchFamily="50" charset="-127"/>
              </a:rPr>
              <a:t>Moderate</a:t>
            </a:r>
          </a:p>
          <a:p>
            <a:pPr marL="285750" indent="-285750">
              <a:buFont typeface="Arial" pitchFamily="34" charset="0"/>
              <a:buChar char="•"/>
            </a:pPr>
            <a:endParaRPr lang="en-US" altLang="ko-KR" sz="1400" dirty="0">
              <a:solidFill>
                <a:schemeClr val="bg1"/>
              </a:solidFill>
              <a:latin typeface="나눔스퀘어 ExtraBold" pitchFamily="50" charset="-127"/>
              <a:ea typeface="나눔스퀘어 ExtraBold" pitchFamily="50" charset="-127"/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altLang="ko-KR" sz="1400" dirty="0">
              <a:solidFill>
                <a:schemeClr val="bg1"/>
              </a:solidFill>
              <a:latin typeface="나눔스퀘어 ExtraBold" pitchFamily="50" charset="-127"/>
              <a:ea typeface="나눔스퀘어 ExtraBold" pitchFamily="50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>
                <a:solidFill>
                  <a:schemeClr val="bg1"/>
                </a:solidFill>
                <a:latin typeface="나눔스퀘어 ExtraBold" pitchFamily="50" charset="-127"/>
                <a:ea typeface="나눔스퀘어 ExtraBold" pitchFamily="50" charset="-127"/>
              </a:rPr>
              <a:t>기술의 변화                                                                          </a:t>
            </a:r>
            <a:r>
              <a:rPr lang="en-US" altLang="ko-KR" sz="1400" dirty="0">
                <a:solidFill>
                  <a:schemeClr val="bg1"/>
                </a:solidFill>
                <a:latin typeface="나눔스퀘어 ExtraBold" pitchFamily="50" charset="-127"/>
                <a:ea typeface="나눔스퀘어 ExtraBold" pitchFamily="50" charset="-127"/>
              </a:rPr>
              <a:t>Low                                High</a:t>
            </a:r>
          </a:p>
          <a:p>
            <a:endParaRPr lang="en-US" altLang="ko-KR" sz="1400" dirty="0">
              <a:solidFill>
                <a:schemeClr val="bg1"/>
              </a:solidFill>
              <a:latin typeface="나눔스퀘어 ExtraBold" pitchFamily="50" charset="-127"/>
              <a:ea typeface="나눔스퀘어 Extra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301842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="" xmlns:a16="http://schemas.microsoft.com/office/drawing/2014/main" id="{48245B28-7D25-4F65-9ABB-C1C65059BBEF}"/>
              </a:ext>
            </a:extLst>
          </p:cNvPr>
          <p:cNvGrpSpPr/>
          <p:nvPr/>
        </p:nvGrpSpPr>
        <p:grpSpPr>
          <a:xfrm>
            <a:off x="400347" y="360867"/>
            <a:ext cx="1647836" cy="461665"/>
            <a:chOff x="177139" y="302180"/>
            <a:chExt cx="1647836" cy="461665"/>
          </a:xfrm>
          <a:scene3d>
            <a:camera prst="obliqueTopLeft"/>
            <a:lightRig rig="threePt" dir="t"/>
          </a:scene3d>
        </p:grpSpPr>
        <p:sp>
          <p:nvSpPr>
            <p:cNvPr id="9" name="TextBox 8">
              <a:extLst>
                <a:ext uri="{FF2B5EF4-FFF2-40B4-BE49-F238E27FC236}">
                  <a16:creationId xmlns="" xmlns:a16="http://schemas.microsoft.com/office/drawing/2014/main" id="{6D335B48-7B44-4700-8DDA-801BADFB1388}"/>
                </a:ext>
              </a:extLst>
            </p:cNvPr>
            <p:cNvSpPr txBox="1"/>
            <p:nvPr/>
          </p:nvSpPr>
          <p:spPr>
            <a:xfrm>
              <a:off x="215239" y="302180"/>
              <a:ext cx="160973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spc="-150" dirty="0">
                  <a:solidFill>
                    <a:srgbClr val="042A54"/>
                  </a:solidFill>
                  <a:latin typeface="+mn-ea"/>
                </a:rPr>
                <a:t> </a:t>
              </a:r>
              <a:r>
                <a:rPr lang="en-US" altLang="ko-KR" sz="2400" spc="-150" dirty="0" smtClean="0">
                  <a:solidFill>
                    <a:srgbClr val="042A54"/>
                  </a:solidFill>
                  <a:latin typeface="+mn-ea"/>
                </a:rPr>
                <a:t>Conclusion</a:t>
              </a:r>
              <a:endParaRPr lang="ko-KR" altLang="en-US" sz="2400" spc="-150" dirty="0">
                <a:solidFill>
                  <a:srgbClr val="042A54"/>
                </a:solidFill>
                <a:latin typeface="+mn-ea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="" xmlns:a16="http://schemas.microsoft.com/office/drawing/2014/main" id="{E6F40A86-EFBE-4A87-818B-E1306EF946DE}"/>
                </a:ext>
              </a:extLst>
            </p:cNvPr>
            <p:cNvSpPr/>
            <p:nvPr/>
          </p:nvSpPr>
          <p:spPr>
            <a:xfrm>
              <a:off x="177139" y="381000"/>
              <a:ext cx="76200" cy="307182"/>
            </a:xfrm>
            <a:prstGeom prst="rect">
              <a:avLst/>
            </a:prstGeom>
            <a:solidFill>
              <a:srgbClr val="063E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150">
                <a:latin typeface="+mn-ea"/>
              </a:endParaRPr>
            </a:p>
          </p:txBody>
        </p:sp>
      </p:grpSp>
      <p:cxnSp>
        <p:nvCxnSpPr>
          <p:cNvPr id="11" name="직선 연결선 10">
            <a:extLst>
              <a:ext uri="{FF2B5EF4-FFF2-40B4-BE49-F238E27FC236}">
                <a16:creationId xmlns="" xmlns:a16="http://schemas.microsoft.com/office/drawing/2014/main" id="{9ACEBC2F-6AAC-4E79-AD12-3BE2C78C4BFA}"/>
              </a:ext>
            </a:extLst>
          </p:cNvPr>
          <p:cNvCxnSpPr>
            <a:cxnSpLocks/>
          </p:cNvCxnSpPr>
          <p:nvPr/>
        </p:nvCxnSpPr>
        <p:spPr>
          <a:xfrm>
            <a:off x="5257" y="877733"/>
            <a:ext cx="1341938" cy="0"/>
          </a:xfrm>
          <a:prstGeom prst="line">
            <a:avLst/>
          </a:prstGeom>
          <a:ln>
            <a:solidFill>
              <a:srgbClr val="042A54"/>
            </a:solidFill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2917" y="906569"/>
            <a:ext cx="4154156" cy="384336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2833615" y="4187897"/>
            <a:ext cx="65179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latin typeface="나눔스퀘어 Bold" pitchFamily="50" charset="-127"/>
                <a:ea typeface="나눔스퀘어 Bold" pitchFamily="50" charset="-127"/>
              </a:rPr>
              <a:t>여러 서비스를 하나의 플랫폼에 통합한 </a:t>
            </a:r>
            <a:r>
              <a:rPr lang="en-US" altLang="ko-KR" sz="2400" dirty="0" err="1" smtClean="0">
                <a:latin typeface="나눔스퀘어 Bold" pitchFamily="50" charset="-127"/>
                <a:ea typeface="나눔스퀘어 Bold" pitchFamily="50" charset="-127"/>
              </a:rPr>
              <a:t>Petkage</a:t>
            </a:r>
            <a:endParaRPr lang="en-US" altLang="ko-KR" sz="2400" dirty="0" smtClean="0">
              <a:latin typeface="나눔스퀘어 Bold" pitchFamily="50" charset="-127"/>
              <a:ea typeface="나눔스퀘어 Bold" pitchFamily="50" charset="-127"/>
            </a:endParaRPr>
          </a:p>
        </p:txBody>
      </p:sp>
      <p:pic>
        <p:nvPicPr>
          <p:cNvPr id="13" name="Picture 12" descr="Asana Apps and Integrations · Asan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0197" y="1729135"/>
            <a:ext cx="2413275" cy="2413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4" descr="seamless integration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922" y="1634776"/>
            <a:ext cx="2601995" cy="2601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그룹 16"/>
          <p:cNvGrpSpPr/>
          <p:nvPr/>
        </p:nvGrpSpPr>
        <p:grpSpPr>
          <a:xfrm>
            <a:off x="4343352" y="5213679"/>
            <a:ext cx="2355279" cy="1345406"/>
            <a:chOff x="3394361" y="2742853"/>
            <a:chExt cx="2355279" cy="1345406"/>
          </a:xfrm>
          <a:scene3d>
            <a:camera prst="obliqueTopLeft"/>
            <a:lightRig rig="threePt" dir="t"/>
          </a:scene3d>
        </p:grpSpPr>
        <p:sp>
          <p:nvSpPr>
            <p:cNvPr id="18" name="TextBox 17"/>
            <p:cNvSpPr txBox="1"/>
            <p:nvPr/>
          </p:nvSpPr>
          <p:spPr>
            <a:xfrm>
              <a:off x="4479634" y="3201085"/>
              <a:ext cx="18473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ko-KR" altLang="en-US" sz="32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479634" y="3785860"/>
              <a:ext cx="1847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ko-KR" altLang="en-US" sz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3545919" y="2806353"/>
              <a:ext cx="2052165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3200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감사합니다</a:t>
              </a:r>
              <a:endParaRPr lang="en-US" altLang="ko-KR" sz="3200" dirty="0" smtClean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cxnSp>
          <p:nvCxnSpPr>
            <p:cNvPr id="21" name="직선 연결선 20"/>
            <p:cNvCxnSpPr/>
            <p:nvPr/>
          </p:nvCxnSpPr>
          <p:spPr>
            <a:xfrm>
              <a:off x="3394361" y="2742853"/>
              <a:ext cx="2355279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/>
            <p:cNvCxnSpPr/>
            <p:nvPr/>
          </p:nvCxnSpPr>
          <p:spPr>
            <a:xfrm>
              <a:off x="3394361" y="4088259"/>
              <a:ext cx="2355279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587348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3" name="그룹 1062"/>
          <p:cNvGrpSpPr/>
          <p:nvPr/>
        </p:nvGrpSpPr>
        <p:grpSpPr>
          <a:xfrm>
            <a:off x="376900" y="208467"/>
            <a:ext cx="4009636" cy="461665"/>
            <a:chOff x="177139" y="302180"/>
            <a:chExt cx="4009636" cy="461665"/>
          </a:xfrm>
          <a:scene3d>
            <a:camera prst="obliqueTopLeft"/>
            <a:lightRig rig="threePt" dir="t"/>
          </a:scene3d>
        </p:grpSpPr>
        <p:sp>
          <p:nvSpPr>
            <p:cNvPr id="58" name="TextBox 57"/>
            <p:cNvSpPr txBox="1"/>
            <p:nvPr/>
          </p:nvSpPr>
          <p:spPr>
            <a:xfrm>
              <a:off x="215239" y="302180"/>
              <a:ext cx="397153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spc="-150" dirty="0">
                  <a:solidFill>
                    <a:srgbClr val="042A54"/>
                  </a:solidFill>
                  <a:latin typeface="+mn-ea"/>
                </a:rPr>
                <a:t> Introduction – </a:t>
              </a:r>
              <a:r>
                <a:rPr lang="en-US" altLang="ko-KR" sz="2400" b="1" spc="-150" dirty="0">
                  <a:solidFill>
                    <a:srgbClr val="042A54"/>
                  </a:solidFill>
                  <a:latin typeface="+mn-ea"/>
                </a:rPr>
                <a:t>Background(2)</a:t>
              </a:r>
              <a:endParaRPr lang="ko-KR" altLang="en-US" sz="2400" b="1" spc="-150" dirty="0">
                <a:solidFill>
                  <a:srgbClr val="042A54"/>
                </a:solidFill>
                <a:latin typeface="+mn-ea"/>
              </a:endParaRPr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177139" y="381000"/>
              <a:ext cx="76200" cy="307182"/>
            </a:xfrm>
            <a:prstGeom prst="rect">
              <a:avLst/>
            </a:prstGeom>
            <a:solidFill>
              <a:srgbClr val="063E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150">
                <a:latin typeface="+mn-ea"/>
              </a:endParaRPr>
            </a:p>
          </p:txBody>
        </p:sp>
      </p:grpSp>
      <p:cxnSp>
        <p:nvCxnSpPr>
          <p:cNvPr id="6" name="직선 연결선 5"/>
          <p:cNvCxnSpPr>
            <a:cxnSpLocks/>
          </p:cNvCxnSpPr>
          <p:nvPr/>
        </p:nvCxnSpPr>
        <p:spPr>
          <a:xfrm>
            <a:off x="5257" y="877733"/>
            <a:ext cx="1341938" cy="0"/>
          </a:xfrm>
          <a:prstGeom prst="line">
            <a:avLst/>
          </a:prstGeom>
          <a:ln>
            <a:solidFill>
              <a:srgbClr val="042A54"/>
            </a:solidFill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25">
            <a:extLst>
              <a:ext uri="{FF2B5EF4-FFF2-40B4-BE49-F238E27FC236}">
                <a16:creationId xmlns="" xmlns:a16="http://schemas.microsoft.com/office/drawing/2014/main" id="{EF90D7C8-0006-45F1-AF7C-003BC91836D0}"/>
              </a:ext>
            </a:extLst>
          </p:cNvPr>
          <p:cNvSpPr txBox="1">
            <a:spLocks noChangeArrowheads="1"/>
          </p:cNvSpPr>
          <p:nvPr/>
        </p:nvSpPr>
        <p:spPr>
          <a:xfrm>
            <a:off x="568988" y="1327322"/>
            <a:ext cx="188694" cy="260366"/>
          </a:xfrm>
          <a:prstGeom prst="rect">
            <a:avLst/>
          </a:prstGeom>
          <a:solidFill>
            <a:schemeClr val="accent4">
              <a:alpha val="33000"/>
            </a:schemeClr>
          </a:solidFill>
          <a:ln w="9525">
            <a:noFill/>
            <a:miter/>
          </a:ln>
        </p:spPr>
        <p:txBody>
          <a:bodyPr wrap="square" anchor="b">
            <a:noAutofit/>
          </a:bodyPr>
          <a:lstStyle/>
          <a:p>
            <a:pPr algn="ctr">
              <a:defRPr/>
            </a:pP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  <a:cs typeface="Verdana"/>
              </a:rPr>
              <a:t>3</a:t>
            </a:r>
          </a:p>
        </p:txBody>
      </p:sp>
      <p:sp>
        <p:nvSpPr>
          <p:cNvPr id="17" name="TextBox 25">
            <a:extLst>
              <a:ext uri="{FF2B5EF4-FFF2-40B4-BE49-F238E27FC236}">
                <a16:creationId xmlns="" xmlns:a16="http://schemas.microsoft.com/office/drawing/2014/main" id="{8F0B7449-1F03-44C2-ACAF-00B18C785261}"/>
              </a:ext>
            </a:extLst>
          </p:cNvPr>
          <p:cNvSpPr txBox="1">
            <a:spLocks noChangeArrowheads="1"/>
          </p:cNvSpPr>
          <p:nvPr/>
        </p:nvSpPr>
        <p:spPr>
          <a:xfrm>
            <a:off x="7545522" y="1293705"/>
            <a:ext cx="188694" cy="260366"/>
          </a:xfrm>
          <a:prstGeom prst="rect">
            <a:avLst/>
          </a:prstGeom>
          <a:solidFill>
            <a:schemeClr val="accent4">
              <a:alpha val="33000"/>
            </a:schemeClr>
          </a:solidFill>
          <a:ln w="9525">
            <a:noFill/>
            <a:miter/>
          </a:ln>
        </p:spPr>
        <p:txBody>
          <a:bodyPr wrap="square" anchor="b">
            <a:noAutofit/>
          </a:bodyPr>
          <a:lstStyle/>
          <a:p>
            <a:pPr algn="ctr">
              <a:defRPr/>
            </a:pP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Verdana"/>
              </a:rPr>
              <a:t>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352F8831-5F4F-4F9F-9E55-3339FF0741D3}"/>
              </a:ext>
            </a:extLst>
          </p:cNvPr>
          <p:cNvSpPr txBox="1"/>
          <p:nvPr/>
        </p:nvSpPr>
        <p:spPr>
          <a:xfrm>
            <a:off x="1347195" y="693067"/>
            <a:ext cx="4264309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고딕" pitchFamily="50" charset="-127"/>
                <a:ea typeface="나눔고딕" pitchFamily="50" charset="-127"/>
              </a:rPr>
              <a:t>고급화 전략 </a:t>
            </a:r>
            <a:r>
              <a:rPr lang="en-US" altLang="ko-KR" dirty="0">
                <a:latin typeface="나눔고딕" pitchFamily="50" charset="-127"/>
                <a:ea typeface="나눔고딕" pitchFamily="50" charset="-127"/>
              </a:rPr>
              <a:t>&amp;</a:t>
            </a:r>
            <a:r>
              <a:rPr lang="ko-KR" altLang="en-US" dirty="0">
                <a:latin typeface="나눔고딕" pitchFamily="50" charset="-127"/>
                <a:ea typeface="나눔고딕" pitchFamily="50" charset="-127"/>
              </a:rPr>
              <a:t> 펫 관련 디지털 컨텐츠 증가</a:t>
            </a:r>
            <a:endParaRPr lang="en-US" altLang="ko-KR" dirty="0"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="" xmlns:a16="http://schemas.microsoft.com/office/drawing/2014/main" id="{192A395A-A402-4AE3-80BE-0B7DB945619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86" t="538" r="2665" b="34924"/>
          <a:stretch/>
        </p:blipFill>
        <p:spPr>
          <a:xfrm>
            <a:off x="757682" y="1785377"/>
            <a:ext cx="4502061" cy="2902911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="" xmlns:a16="http://schemas.microsoft.com/office/drawing/2014/main" id="{04898D62-75ED-47A9-A3CB-90B008CC8F8A}"/>
              </a:ext>
            </a:extLst>
          </p:cNvPr>
          <p:cNvSpPr/>
          <p:nvPr/>
        </p:nvSpPr>
        <p:spPr>
          <a:xfrm>
            <a:off x="7906578" y="1239222"/>
            <a:ext cx="27574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latin typeface="나눔고딕" pitchFamily="50" charset="-127"/>
                <a:ea typeface="나눔고딕" pitchFamily="50" charset="-127"/>
              </a:rPr>
              <a:t>반려동물 컨텐츠 소비 증가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="" xmlns:a16="http://schemas.microsoft.com/office/drawing/2014/main" id="{8A43BCCB-5AB9-4693-82F0-0F218936FCD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25" t="1" r="16187" b="-74"/>
          <a:stretch/>
        </p:blipFill>
        <p:spPr>
          <a:xfrm>
            <a:off x="7734216" y="1785377"/>
            <a:ext cx="2810138" cy="2393759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="" xmlns:a16="http://schemas.microsoft.com/office/drawing/2014/main" id="{06A35A3E-CD53-4D2D-81D0-E655474F5ABF}"/>
              </a:ext>
            </a:extLst>
          </p:cNvPr>
          <p:cNvSpPr/>
          <p:nvPr/>
        </p:nvSpPr>
        <p:spPr>
          <a:xfrm>
            <a:off x="967809" y="1239222"/>
            <a:ext cx="44406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 err="1">
                <a:latin typeface="나눔고딕" pitchFamily="50" charset="-127"/>
                <a:ea typeface="나눔고딕" pitchFamily="50" charset="-127"/>
              </a:rPr>
              <a:t>프리미엄&amp;트렌드를</a:t>
            </a:r>
            <a:r>
              <a:rPr lang="ko-KR" altLang="en-US" b="1" dirty="0">
                <a:latin typeface="나눔고딕" pitchFamily="50" charset="-127"/>
                <a:ea typeface="나눔고딕" pitchFamily="50" charset="-127"/>
              </a:rPr>
              <a:t> 기꺼이 소비하는 반려인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2F515241-5D9C-4940-BC0E-53E78339492A}"/>
              </a:ext>
            </a:extLst>
          </p:cNvPr>
          <p:cNvSpPr/>
          <p:nvPr/>
        </p:nvSpPr>
        <p:spPr>
          <a:xfrm>
            <a:off x="2612196" y="4934968"/>
            <a:ext cx="6967608" cy="14865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b="1" i="1" dirty="0">
                <a:solidFill>
                  <a:srgbClr val="000000"/>
                </a:solidFill>
                <a:latin typeface="나눔스퀘어" pitchFamily="50" charset="-127"/>
                <a:ea typeface="나눔스퀘어" pitchFamily="50" charset="-127"/>
              </a:rPr>
              <a:t>∴ </a:t>
            </a:r>
            <a:endParaRPr lang="en-US" altLang="ko-KR" b="1" i="1" dirty="0">
              <a:solidFill>
                <a:srgbClr val="000000"/>
              </a:solidFill>
              <a:latin typeface="나눔스퀘어" pitchFamily="50" charset="-127"/>
              <a:ea typeface="나눔스퀘어" pitchFamily="50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650" b="1" i="1" dirty="0">
                <a:solidFill>
                  <a:srgbClr val="000000"/>
                </a:solidFill>
                <a:latin typeface="나눔스퀘어" pitchFamily="50" charset="-127"/>
                <a:ea typeface="나눔스퀘어" pitchFamily="50" charset="-127"/>
              </a:rPr>
              <a:t>Q. </a:t>
            </a:r>
            <a:r>
              <a:rPr lang="ko-KR" altLang="en-US" sz="1650" b="1" i="1" dirty="0">
                <a:solidFill>
                  <a:srgbClr val="000000"/>
                </a:solidFill>
                <a:latin typeface="나눔스퀘어" pitchFamily="50" charset="-127"/>
                <a:ea typeface="나눔스퀘어" pitchFamily="50" charset="-127"/>
              </a:rPr>
              <a:t>왜 하필 펫 시장을</a:t>
            </a:r>
            <a:r>
              <a:rPr lang="en-US" altLang="ko-KR" sz="1650" b="1" i="1" dirty="0">
                <a:solidFill>
                  <a:srgbClr val="000000"/>
                </a:solidFill>
                <a:latin typeface="나눔스퀘어" pitchFamily="50" charset="-127"/>
                <a:ea typeface="나눔스퀘어" pitchFamily="50" charset="-127"/>
              </a:rPr>
              <a:t> </a:t>
            </a:r>
            <a:r>
              <a:rPr lang="ko-KR" altLang="en-US" sz="1650" b="1" i="1" dirty="0">
                <a:solidFill>
                  <a:srgbClr val="000000"/>
                </a:solidFill>
                <a:latin typeface="나눔스퀘어" pitchFamily="50" charset="-127"/>
                <a:ea typeface="나눔스퀘어" pitchFamily="50" charset="-127"/>
              </a:rPr>
              <a:t>선택했나요</a:t>
            </a:r>
            <a:r>
              <a:rPr lang="en-US" altLang="ko-KR" sz="1650" b="1" i="1" dirty="0">
                <a:solidFill>
                  <a:srgbClr val="000000"/>
                </a:solidFill>
                <a:latin typeface="나눔스퀘어" pitchFamily="50" charset="-127"/>
                <a:ea typeface="나눔스퀘어" pitchFamily="50" charset="-127"/>
              </a:rPr>
              <a:t>?</a:t>
            </a:r>
          </a:p>
          <a:p>
            <a:pPr>
              <a:lnSpc>
                <a:spcPct val="120000"/>
              </a:lnSpc>
            </a:pPr>
            <a:r>
              <a:rPr lang="en-US" altLang="ko-KR" sz="800" b="1" i="1" dirty="0">
                <a:solidFill>
                  <a:srgbClr val="000000"/>
                </a:solidFill>
                <a:latin typeface="나눔스퀘어" pitchFamily="50" charset="-127"/>
                <a:ea typeface="나눔스퀘어" pitchFamily="50" charset="-127"/>
              </a:rPr>
              <a:t> </a:t>
            </a:r>
          </a:p>
          <a:p>
            <a:pPr>
              <a:lnSpc>
                <a:spcPct val="120000"/>
              </a:lnSpc>
            </a:pPr>
            <a:r>
              <a:rPr lang="en-US" altLang="ko-KR" sz="1650" b="1" i="1" dirty="0">
                <a:solidFill>
                  <a:srgbClr val="000000"/>
                </a:solidFill>
                <a:latin typeface="나눔스퀘어" pitchFamily="50" charset="-127"/>
                <a:ea typeface="나눔스퀘어" pitchFamily="50" charset="-127"/>
              </a:rPr>
              <a:t>A. </a:t>
            </a:r>
            <a:r>
              <a:rPr lang="ko-KR" altLang="en-US" sz="1650" b="1" i="1" u="sng" dirty="0">
                <a:solidFill>
                  <a:srgbClr val="000000"/>
                </a:solidFill>
                <a:latin typeface="나눔스퀘어" pitchFamily="50" charset="-127"/>
                <a:ea typeface="나눔스퀘어" pitchFamily="50" charset="-127"/>
              </a:rPr>
              <a:t>디지털 트렌드에 민감하게 반응</a:t>
            </a:r>
            <a:r>
              <a:rPr lang="en-US" altLang="ko-KR" sz="1650" b="1" i="1" dirty="0">
                <a:solidFill>
                  <a:srgbClr val="000000"/>
                </a:solidFill>
                <a:latin typeface="나눔스퀘어" pitchFamily="50" charset="-127"/>
                <a:ea typeface="나눔스퀘어" pitchFamily="50" charset="-127"/>
              </a:rPr>
              <a:t>, </a:t>
            </a:r>
            <a:r>
              <a:rPr lang="ko-KR" altLang="en-US" sz="1650" b="1" i="1" u="sng" dirty="0">
                <a:solidFill>
                  <a:srgbClr val="000000"/>
                </a:solidFill>
                <a:latin typeface="나눔스퀘어" pitchFamily="50" charset="-127"/>
                <a:ea typeface="나눔스퀘어" pitchFamily="50" charset="-127"/>
              </a:rPr>
              <a:t>프리미엄 제품의 중요성</a:t>
            </a:r>
            <a:endParaRPr lang="en-US" altLang="ko-KR" sz="1650" b="1" i="1" dirty="0">
              <a:solidFill>
                <a:srgbClr val="000000"/>
              </a:solidFill>
              <a:latin typeface="나눔스퀘어" pitchFamily="50" charset="-127"/>
              <a:ea typeface="나눔스퀘어" pitchFamily="50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650" b="1" i="1" dirty="0">
                <a:solidFill>
                  <a:srgbClr val="000000"/>
                </a:solidFill>
                <a:latin typeface="나눔스퀘어" pitchFamily="50" charset="-127"/>
                <a:ea typeface="나눔스퀘어" pitchFamily="50" charset="-127"/>
              </a:rPr>
              <a:t>-&gt;</a:t>
            </a:r>
            <a:r>
              <a:rPr lang="ko-KR" altLang="en-US" sz="1650" b="1" i="1" dirty="0">
                <a:solidFill>
                  <a:srgbClr val="000000"/>
                </a:solidFill>
                <a:latin typeface="나눔스퀘어" pitchFamily="50" charset="-127"/>
                <a:ea typeface="나눔스퀘어" pitchFamily="50" charset="-127"/>
              </a:rPr>
              <a:t> </a:t>
            </a:r>
            <a:r>
              <a:rPr lang="ko-KR" altLang="en-US" sz="1650" b="1" i="1" dirty="0">
                <a:solidFill>
                  <a:srgbClr val="000000"/>
                </a:solidFill>
                <a:highlight>
                  <a:srgbClr val="CBEFFF"/>
                </a:highlight>
                <a:latin typeface="나눔스퀘어" pitchFamily="50" charset="-127"/>
                <a:ea typeface="나눔스퀘어" pitchFamily="50" charset="-127"/>
              </a:rPr>
              <a:t>반려동물 전용 </a:t>
            </a:r>
            <a:r>
              <a:rPr lang="en-US" altLang="ko-KR" sz="1650" b="1" i="1" dirty="0">
                <a:solidFill>
                  <a:srgbClr val="000000"/>
                </a:solidFill>
                <a:highlight>
                  <a:srgbClr val="CBEFFF"/>
                </a:highlight>
                <a:latin typeface="나눔스퀘어" pitchFamily="50" charset="-127"/>
                <a:ea typeface="나눔스퀘어" pitchFamily="50" charset="-127"/>
              </a:rPr>
              <a:t>E-commerce</a:t>
            </a:r>
            <a:r>
              <a:rPr lang="ko-KR" altLang="en-US" sz="1650" b="1" i="1" dirty="0">
                <a:solidFill>
                  <a:srgbClr val="000000"/>
                </a:solidFill>
                <a:highlight>
                  <a:srgbClr val="CBEFFF"/>
                </a:highlight>
                <a:latin typeface="나눔스퀘어" pitchFamily="50" charset="-127"/>
                <a:ea typeface="나눔스퀘어" pitchFamily="50" charset="-127"/>
              </a:rPr>
              <a:t>로 통합된 플랫폼의 필요성</a:t>
            </a:r>
            <a:r>
              <a:rPr lang="ko-KR" altLang="en-US" sz="1650" b="1" i="1" dirty="0">
                <a:solidFill>
                  <a:srgbClr val="000000"/>
                </a:solidFill>
                <a:latin typeface="나눔스퀘어" pitchFamily="50" charset="-127"/>
                <a:ea typeface="나눔스퀘어" pitchFamily="50" charset="-127"/>
              </a:rPr>
              <a:t> </a:t>
            </a:r>
            <a:endParaRPr lang="ko-KR" altLang="en-US" sz="1650" b="1" i="1" dirty="0">
              <a:latin typeface="나눔스퀘어" pitchFamily="50" charset="-127"/>
              <a:ea typeface="나눔스퀘어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51303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3" name="그룹 1062"/>
          <p:cNvGrpSpPr/>
          <p:nvPr/>
        </p:nvGrpSpPr>
        <p:grpSpPr>
          <a:xfrm>
            <a:off x="376900" y="208467"/>
            <a:ext cx="3275333" cy="461665"/>
            <a:chOff x="177139" y="302180"/>
            <a:chExt cx="3275333" cy="461665"/>
          </a:xfrm>
          <a:scene3d>
            <a:camera prst="obliqueTopLeft"/>
            <a:lightRig rig="threePt" dir="t"/>
          </a:scene3d>
        </p:grpSpPr>
        <p:sp>
          <p:nvSpPr>
            <p:cNvPr id="58" name="TextBox 57"/>
            <p:cNvSpPr txBox="1"/>
            <p:nvPr/>
          </p:nvSpPr>
          <p:spPr>
            <a:xfrm>
              <a:off x="215239" y="302180"/>
              <a:ext cx="323723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spc="-150" dirty="0">
                  <a:solidFill>
                    <a:srgbClr val="042A54"/>
                  </a:solidFill>
                  <a:latin typeface="+mn-ea"/>
                </a:rPr>
                <a:t> Introduction – </a:t>
              </a:r>
              <a:r>
                <a:rPr lang="en-US" altLang="ko-KR" sz="2400" b="1" spc="-150" dirty="0">
                  <a:solidFill>
                    <a:srgbClr val="042A54"/>
                  </a:solidFill>
                  <a:latin typeface="+mn-ea"/>
                </a:rPr>
                <a:t>Needs(1)</a:t>
              </a:r>
              <a:endParaRPr lang="ko-KR" altLang="en-US" sz="2400" b="1" spc="-150" dirty="0">
                <a:solidFill>
                  <a:srgbClr val="042A54"/>
                </a:solidFill>
                <a:latin typeface="+mn-ea"/>
              </a:endParaRPr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177139" y="381000"/>
              <a:ext cx="76200" cy="307182"/>
            </a:xfrm>
            <a:prstGeom prst="rect">
              <a:avLst/>
            </a:prstGeom>
            <a:solidFill>
              <a:srgbClr val="063E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150">
                <a:latin typeface="+mn-ea"/>
              </a:endParaRPr>
            </a:p>
          </p:txBody>
        </p:sp>
      </p:grpSp>
      <p:cxnSp>
        <p:nvCxnSpPr>
          <p:cNvPr id="6" name="직선 연결선 5"/>
          <p:cNvCxnSpPr>
            <a:cxnSpLocks/>
          </p:cNvCxnSpPr>
          <p:nvPr/>
        </p:nvCxnSpPr>
        <p:spPr>
          <a:xfrm>
            <a:off x="5257" y="877733"/>
            <a:ext cx="1341938" cy="0"/>
          </a:xfrm>
          <a:prstGeom prst="line">
            <a:avLst/>
          </a:prstGeom>
          <a:ln>
            <a:solidFill>
              <a:srgbClr val="042A54"/>
            </a:solidFill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25">
            <a:extLst>
              <a:ext uri="{FF2B5EF4-FFF2-40B4-BE49-F238E27FC236}">
                <a16:creationId xmlns="" xmlns:a16="http://schemas.microsoft.com/office/drawing/2014/main" id="{8F0B7449-1F03-44C2-ACAF-00B18C785261}"/>
              </a:ext>
            </a:extLst>
          </p:cNvPr>
          <p:cNvSpPr txBox="1">
            <a:spLocks noChangeArrowheads="1"/>
          </p:cNvSpPr>
          <p:nvPr/>
        </p:nvSpPr>
        <p:spPr>
          <a:xfrm>
            <a:off x="568988" y="1778983"/>
            <a:ext cx="359360" cy="369331"/>
          </a:xfrm>
          <a:prstGeom prst="rect">
            <a:avLst/>
          </a:prstGeom>
          <a:solidFill>
            <a:schemeClr val="accent2">
              <a:alpha val="33000"/>
            </a:schemeClr>
          </a:solidFill>
          <a:ln w="9525">
            <a:noFill/>
            <a:miter/>
          </a:ln>
        </p:spPr>
        <p:txBody>
          <a:bodyPr wrap="square" anchor="b">
            <a:noAutofit/>
          </a:bodyPr>
          <a:lstStyle/>
          <a:p>
            <a:pPr algn="ctr">
              <a:defRPr/>
            </a:pP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Verdana"/>
              </a:rPr>
              <a:t>A.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352F8831-5F4F-4F9F-9E55-3339FF0741D3}"/>
              </a:ext>
            </a:extLst>
          </p:cNvPr>
          <p:cNvSpPr txBox="1"/>
          <p:nvPr/>
        </p:nvSpPr>
        <p:spPr>
          <a:xfrm>
            <a:off x="1347195" y="693067"/>
            <a:ext cx="2820003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+mn-ea"/>
              </a:rPr>
              <a:t>분산화 된 플랫폼의 개선 </a:t>
            </a:r>
            <a:endParaRPr lang="en-US" altLang="ko-KR" dirty="0">
              <a:latin typeface="+mn-ea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="" xmlns:a16="http://schemas.microsoft.com/office/drawing/2014/main" id="{06A35A3E-CD53-4D2D-81D0-E655474F5ABF}"/>
              </a:ext>
            </a:extLst>
          </p:cNvPr>
          <p:cNvSpPr/>
          <p:nvPr/>
        </p:nvSpPr>
        <p:spPr>
          <a:xfrm>
            <a:off x="967809" y="1336624"/>
            <a:ext cx="37433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latin typeface="나눔스퀘어" pitchFamily="50" charset="-127"/>
                <a:ea typeface="나눔스퀘어" pitchFamily="50" charset="-127"/>
              </a:rPr>
              <a:t>이미 펫 쇼핑몰은 시중에 많지 않나요</a:t>
            </a:r>
            <a:r>
              <a:rPr lang="en-US" altLang="ko-KR" b="1" dirty="0">
                <a:latin typeface="나눔스퀘어" pitchFamily="50" charset="-127"/>
                <a:ea typeface="나눔스퀘어" pitchFamily="50" charset="-127"/>
              </a:rPr>
              <a:t>?</a:t>
            </a:r>
            <a:endParaRPr lang="ko-KR" altLang="en-US" b="1" dirty="0">
              <a:latin typeface="나눔스퀘어" pitchFamily="50" charset="-127"/>
              <a:ea typeface="나눔스퀘어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="" xmlns:a16="http://schemas.microsoft.com/office/drawing/2014/main" id="{03BAF627-2013-44F6-B9D8-E28152240AAC}"/>
              </a:ext>
            </a:extLst>
          </p:cNvPr>
          <p:cNvSpPr/>
          <p:nvPr/>
        </p:nvSpPr>
        <p:spPr>
          <a:xfrm>
            <a:off x="967809" y="1790573"/>
            <a:ext cx="472918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latin typeface="나눔스퀘어" pitchFamily="50" charset="-127"/>
                <a:ea typeface="나눔스퀘어" pitchFamily="50" charset="-127"/>
              </a:rPr>
              <a:t>기존의 쇼핑몰과 여러 서비스들은 분산화 되었고</a:t>
            </a:r>
            <a:r>
              <a:rPr lang="en-US" altLang="ko-KR" b="1" dirty="0">
                <a:latin typeface="나눔스퀘어" pitchFamily="50" charset="-127"/>
                <a:ea typeface="나눔스퀘어" pitchFamily="50" charset="-127"/>
              </a:rPr>
              <a:t>,</a:t>
            </a:r>
          </a:p>
          <a:p>
            <a:r>
              <a:rPr lang="ko-KR" altLang="en-US" b="1" dirty="0">
                <a:latin typeface="나눔스퀘어" pitchFamily="50" charset="-127"/>
                <a:ea typeface="나눔스퀘어" pitchFamily="50" charset="-127"/>
              </a:rPr>
              <a:t>통합 플랫폼에 대한 수요와 필요성이 있다</a:t>
            </a:r>
            <a:r>
              <a:rPr lang="en-US" altLang="ko-KR" b="1" dirty="0">
                <a:latin typeface="나눔스퀘어" pitchFamily="50" charset="-127"/>
                <a:ea typeface="나눔스퀘어" pitchFamily="50" charset="-127"/>
              </a:rPr>
              <a:t>.</a:t>
            </a:r>
            <a:endParaRPr lang="ko-KR" altLang="en-US" b="1" dirty="0">
              <a:latin typeface="나눔스퀘어" pitchFamily="50" charset="-127"/>
              <a:ea typeface="나눔스퀘어" pitchFamily="50" charset="-127"/>
            </a:endParaRPr>
          </a:p>
        </p:txBody>
      </p:sp>
      <p:sp>
        <p:nvSpPr>
          <p:cNvPr id="19" name="TextBox 25">
            <a:extLst>
              <a:ext uri="{FF2B5EF4-FFF2-40B4-BE49-F238E27FC236}">
                <a16:creationId xmlns="" xmlns:a16="http://schemas.microsoft.com/office/drawing/2014/main" id="{1B42BB88-B77D-4C50-9356-2B3886CCB10B}"/>
              </a:ext>
            </a:extLst>
          </p:cNvPr>
          <p:cNvSpPr txBox="1">
            <a:spLocks noChangeArrowheads="1"/>
          </p:cNvSpPr>
          <p:nvPr/>
        </p:nvSpPr>
        <p:spPr>
          <a:xfrm>
            <a:off x="552059" y="1314005"/>
            <a:ext cx="359360" cy="369331"/>
          </a:xfrm>
          <a:prstGeom prst="rect">
            <a:avLst/>
          </a:prstGeom>
          <a:solidFill>
            <a:schemeClr val="accent2">
              <a:alpha val="33000"/>
            </a:schemeClr>
          </a:solidFill>
          <a:ln w="9525">
            <a:noFill/>
            <a:miter/>
          </a:ln>
        </p:spPr>
        <p:txBody>
          <a:bodyPr wrap="square" anchor="b">
            <a:noAutofit/>
          </a:bodyPr>
          <a:lstStyle/>
          <a:p>
            <a:pPr algn="ctr">
              <a:defRPr/>
            </a:pP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Verdana"/>
              </a:rPr>
              <a:t>Q.</a:t>
            </a:r>
          </a:p>
        </p:txBody>
      </p:sp>
      <p:pic>
        <p:nvPicPr>
          <p:cNvPr id="23" name="그림 22" descr="스크린샷이(가) 표시된 사진&#10;&#10;자동 생성된 설명">
            <a:extLst>
              <a:ext uri="{FF2B5EF4-FFF2-40B4-BE49-F238E27FC236}">
                <a16:creationId xmlns="" xmlns:a16="http://schemas.microsoft.com/office/drawing/2014/main" id="{2705BC03-6D58-4B24-AF06-688D5A78E2E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05" t="2425" r="2705" b="42256"/>
          <a:stretch/>
        </p:blipFill>
        <p:spPr>
          <a:xfrm>
            <a:off x="9205743" y="2901698"/>
            <a:ext cx="1976705" cy="1944030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="" xmlns:a16="http://schemas.microsoft.com/office/drawing/2014/main" id="{F7FBFED5-7781-4443-A08C-A0E0E3C5C7BE}"/>
              </a:ext>
            </a:extLst>
          </p:cNvPr>
          <p:cNvSpPr/>
          <p:nvPr/>
        </p:nvSpPr>
        <p:spPr>
          <a:xfrm>
            <a:off x="3663356" y="5519336"/>
            <a:ext cx="554238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500" dirty="0">
                <a:latin typeface="나눔스퀘어" pitchFamily="50" charset="-127"/>
                <a:ea typeface="나눔스퀘어" pitchFamily="50" charset="-127"/>
              </a:rPr>
              <a:t>이미 존재하는 </a:t>
            </a:r>
            <a:r>
              <a:rPr lang="ko-KR" altLang="en-US" sz="1500" u="sng" dirty="0">
                <a:latin typeface="나눔스퀘어" pitchFamily="50" charset="-127"/>
                <a:ea typeface="나눔스퀘어" pitchFamily="50" charset="-127"/>
              </a:rPr>
              <a:t>인터넷 쇼핑몰 </a:t>
            </a:r>
            <a:r>
              <a:rPr lang="en-US" altLang="ko-KR" sz="1500" u="sng" dirty="0">
                <a:latin typeface="나눔스퀘어" pitchFamily="50" charset="-127"/>
                <a:ea typeface="나눔스퀘어" pitchFamily="50" charset="-127"/>
              </a:rPr>
              <a:t>+ </a:t>
            </a:r>
            <a:r>
              <a:rPr lang="ko-KR" altLang="en-US" sz="1500" u="sng" dirty="0">
                <a:latin typeface="나눔스퀘어" pitchFamily="50" charset="-127"/>
                <a:ea typeface="나눔스퀘어" pitchFamily="50" charset="-127"/>
              </a:rPr>
              <a:t>어플 </a:t>
            </a:r>
            <a:r>
              <a:rPr lang="en-US" altLang="ko-KR" sz="1500" u="sng" dirty="0">
                <a:latin typeface="나눔스퀘어" pitchFamily="50" charset="-127"/>
                <a:ea typeface="나눔스퀘어" pitchFamily="50" charset="-127"/>
              </a:rPr>
              <a:t>+ </a:t>
            </a:r>
            <a:r>
              <a:rPr lang="ko-KR" altLang="en-US" sz="1500" u="sng" dirty="0">
                <a:latin typeface="나눔스퀘어" pitchFamily="50" charset="-127"/>
                <a:ea typeface="나눔스퀘어" pitchFamily="50" charset="-127"/>
              </a:rPr>
              <a:t>네이버카페</a:t>
            </a:r>
            <a:endParaRPr lang="en-US" altLang="ko-KR" sz="1500" u="sng" dirty="0">
              <a:latin typeface="나눔스퀘어" pitchFamily="50" charset="-127"/>
              <a:ea typeface="나눔스퀘어" pitchFamily="50" charset="-127"/>
            </a:endParaRPr>
          </a:p>
          <a:p>
            <a:r>
              <a:rPr lang="en-US" altLang="ko-KR" sz="1500" dirty="0">
                <a:latin typeface="나눔스퀘어" pitchFamily="50" charset="-127"/>
                <a:ea typeface="나눔스퀘어" pitchFamily="50" charset="-127"/>
              </a:rPr>
              <a:t>-&gt; </a:t>
            </a:r>
            <a:r>
              <a:rPr lang="ko-KR" altLang="en-US" sz="1500" b="1" dirty="0">
                <a:latin typeface="나눔스퀘어" pitchFamily="50" charset="-127"/>
                <a:ea typeface="나눔스퀘어" pitchFamily="50" charset="-127"/>
              </a:rPr>
              <a:t>두 가지 이상을 함께 사용하는 사람들이</a:t>
            </a:r>
            <a:r>
              <a:rPr lang="en-US" altLang="ko-KR" sz="1500" b="1" dirty="0">
                <a:latin typeface="나눔스퀘어" pitchFamily="50" charset="-127"/>
                <a:ea typeface="나눔스퀘어" pitchFamily="50" charset="-127"/>
              </a:rPr>
              <a:t> </a:t>
            </a:r>
            <a:r>
              <a:rPr lang="ko-KR" altLang="en-US" sz="1500" b="1" dirty="0">
                <a:latin typeface="나눔스퀘어" pitchFamily="50" charset="-127"/>
                <a:ea typeface="나눔스퀘어" pitchFamily="50" charset="-127"/>
              </a:rPr>
              <a:t>많다</a:t>
            </a:r>
            <a:r>
              <a:rPr lang="en-US" altLang="ko-KR" sz="1500" dirty="0">
                <a:latin typeface="나눔스퀘어" pitchFamily="50" charset="-127"/>
                <a:ea typeface="나눔스퀘어" pitchFamily="50" charset="-127"/>
              </a:rPr>
              <a:t>.</a:t>
            </a:r>
          </a:p>
          <a:p>
            <a:endParaRPr lang="en-US" altLang="ko-KR" sz="1500" dirty="0">
              <a:latin typeface="나눔스퀘어" pitchFamily="50" charset="-127"/>
              <a:ea typeface="나눔스퀘어" pitchFamily="50" charset="-127"/>
            </a:endParaRPr>
          </a:p>
          <a:p>
            <a:r>
              <a:rPr lang="en-US" altLang="ko-KR" sz="1500" dirty="0">
                <a:latin typeface="나눔스퀘어" pitchFamily="50" charset="-127"/>
                <a:ea typeface="나눔스퀘어" pitchFamily="50" charset="-127"/>
              </a:rPr>
              <a:t>-&gt; </a:t>
            </a:r>
            <a:r>
              <a:rPr lang="ko-KR" altLang="en-US" sz="1500" dirty="0">
                <a:highlight>
                  <a:srgbClr val="FFFF00"/>
                </a:highlight>
                <a:latin typeface="나눔스퀘어" pitchFamily="50" charset="-127"/>
                <a:ea typeface="나눔스퀘어" pitchFamily="50" charset="-127"/>
              </a:rPr>
              <a:t>통합된 플랫폼</a:t>
            </a:r>
            <a:r>
              <a:rPr lang="ko-KR" altLang="en-US" sz="1500" dirty="0">
                <a:latin typeface="나눔스퀘어" pitchFamily="50" charset="-127"/>
                <a:ea typeface="나눔스퀘어" pitchFamily="50" charset="-127"/>
              </a:rPr>
              <a:t>의 수요 발견</a:t>
            </a:r>
          </a:p>
        </p:txBody>
      </p:sp>
      <p:pic>
        <p:nvPicPr>
          <p:cNvPr id="29" name="그림 28">
            <a:extLst>
              <a:ext uri="{FF2B5EF4-FFF2-40B4-BE49-F238E27FC236}">
                <a16:creationId xmlns="" xmlns:a16="http://schemas.microsoft.com/office/drawing/2014/main" id="{E4A5B712-8E26-43A4-B9D2-1E4F149F17B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37" t="619" r="37" b="36906"/>
          <a:stretch/>
        </p:blipFill>
        <p:spPr>
          <a:xfrm>
            <a:off x="983590" y="2903014"/>
            <a:ext cx="2306883" cy="1942713"/>
          </a:xfrm>
          <a:prstGeom prst="rect">
            <a:avLst/>
          </a:prstGeom>
        </p:spPr>
      </p:pic>
      <p:sp>
        <p:nvSpPr>
          <p:cNvPr id="31" name="더하기 기호 30">
            <a:extLst>
              <a:ext uri="{FF2B5EF4-FFF2-40B4-BE49-F238E27FC236}">
                <a16:creationId xmlns="" xmlns:a16="http://schemas.microsoft.com/office/drawing/2014/main" id="{15634553-ABA0-42F9-808F-6C8D454803E2}"/>
              </a:ext>
            </a:extLst>
          </p:cNvPr>
          <p:cNvSpPr/>
          <p:nvPr/>
        </p:nvSpPr>
        <p:spPr>
          <a:xfrm>
            <a:off x="3647019" y="3540812"/>
            <a:ext cx="675081" cy="631995"/>
          </a:xfrm>
          <a:prstGeom prst="mathPlus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더하기 기호 32">
            <a:extLst>
              <a:ext uri="{FF2B5EF4-FFF2-40B4-BE49-F238E27FC236}">
                <a16:creationId xmlns="" xmlns:a16="http://schemas.microsoft.com/office/drawing/2014/main" id="{B6AC1619-232F-4ABC-A11D-BE96286C3A31}"/>
              </a:ext>
            </a:extLst>
          </p:cNvPr>
          <p:cNvSpPr/>
          <p:nvPr/>
        </p:nvSpPr>
        <p:spPr>
          <a:xfrm>
            <a:off x="8187552" y="3588984"/>
            <a:ext cx="661646" cy="583823"/>
          </a:xfrm>
          <a:prstGeom prst="mathPlus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같음 기호 33">
            <a:extLst>
              <a:ext uri="{FF2B5EF4-FFF2-40B4-BE49-F238E27FC236}">
                <a16:creationId xmlns="" xmlns:a16="http://schemas.microsoft.com/office/drawing/2014/main" id="{E97B4CD2-65D4-416E-8525-4BAF6533F1F8}"/>
              </a:ext>
            </a:extLst>
          </p:cNvPr>
          <p:cNvSpPr/>
          <p:nvPr/>
        </p:nvSpPr>
        <p:spPr>
          <a:xfrm>
            <a:off x="1104081" y="5709481"/>
            <a:ext cx="879912" cy="472830"/>
          </a:xfrm>
          <a:prstGeom prst="mathEqual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="" xmlns:a16="http://schemas.microsoft.com/office/drawing/2014/main" id="{88E43596-4235-4C05-AC57-B25AD751A51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-3383" r="18143" b="20978"/>
          <a:stretch/>
        </p:blipFill>
        <p:spPr>
          <a:xfrm>
            <a:off x="4678646" y="2911169"/>
            <a:ext cx="3152360" cy="1939454"/>
          </a:xfrm>
          <a:prstGeom prst="rect">
            <a:avLst/>
          </a:prstGeom>
        </p:spPr>
      </p:pic>
      <p:pic>
        <p:nvPicPr>
          <p:cNvPr id="36" name="Picture 2" descr="Dog cat pet circle round cartoon logo vector icon | Premium Vector">
            <a:extLst>
              <a:ext uri="{FF2B5EF4-FFF2-40B4-BE49-F238E27FC236}">
                <a16:creationId xmlns="" xmlns:a16="http://schemas.microsoft.com/office/drawing/2014/main" id="{8E365F43-8E26-47DF-8C6F-5971874502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6862" y="5315417"/>
            <a:ext cx="1283507" cy="1283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81380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3" name="그룹 1062"/>
          <p:cNvGrpSpPr/>
          <p:nvPr/>
        </p:nvGrpSpPr>
        <p:grpSpPr>
          <a:xfrm>
            <a:off x="376900" y="208467"/>
            <a:ext cx="3275333" cy="461665"/>
            <a:chOff x="177139" y="302180"/>
            <a:chExt cx="3275333" cy="461665"/>
          </a:xfrm>
          <a:scene3d>
            <a:camera prst="obliqueTopLeft"/>
            <a:lightRig rig="threePt" dir="t"/>
          </a:scene3d>
        </p:grpSpPr>
        <p:sp>
          <p:nvSpPr>
            <p:cNvPr id="58" name="TextBox 57"/>
            <p:cNvSpPr txBox="1"/>
            <p:nvPr/>
          </p:nvSpPr>
          <p:spPr>
            <a:xfrm>
              <a:off x="215239" y="302180"/>
              <a:ext cx="323723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spc="-150" dirty="0">
                  <a:solidFill>
                    <a:srgbClr val="042A54"/>
                  </a:solidFill>
                  <a:latin typeface="+mn-ea"/>
                </a:rPr>
                <a:t> Introduction – </a:t>
              </a:r>
              <a:r>
                <a:rPr lang="en-US" altLang="ko-KR" sz="2400" b="1" spc="-150" dirty="0">
                  <a:solidFill>
                    <a:srgbClr val="042A54"/>
                  </a:solidFill>
                  <a:latin typeface="+mn-ea"/>
                </a:rPr>
                <a:t>Needs(2)</a:t>
              </a:r>
              <a:endParaRPr lang="ko-KR" altLang="en-US" sz="2400" b="1" spc="-150" dirty="0">
                <a:solidFill>
                  <a:srgbClr val="042A54"/>
                </a:solidFill>
                <a:latin typeface="+mn-ea"/>
              </a:endParaRPr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177139" y="381000"/>
              <a:ext cx="76200" cy="307182"/>
            </a:xfrm>
            <a:prstGeom prst="rect">
              <a:avLst/>
            </a:prstGeom>
            <a:solidFill>
              <a:srgbClr val="063E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150">
                <a:latin typeface="+mn-ea"/>
              </a:endParaRPr>
            </a:p>
          </p:txBody>
        </p:sp>
      </p:grpSp>
      <p:cxnSp>
        <p:nvCxnSpPr>
          <p:cNvPr id="6" name="직선 연결선 5"/>
          <p:cNvCxnSpPr>
            <a:cxnSpLocks/>
          </p:cNvCxnSpPr>
          <p:nvPr/>
        </p:nvCxnSpPr>
        <p:spPr>
          <a:xfrm>
            <a:off x="5257" y="877733"/>
            <a:ext cx="1341938" cy="0"/>
          </a:xfrm>
          <a:prstGeom prst="line">
            <a:avLst/>
          </a:prstGeom>
          <a:ln>
            <a:solidFill>
              <a:srgbClr val="042A54"/>
            </a:solidFill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352F8831-5F4F-4F9F-9E55-3339FF0741D3}"/>
              </a:ext>
            </a:extLst>
          </p:cNvPr>
          <p:cNvSpPr txBox="1"/>
          <p:nvPr/>
        </p:nvSpPr>
        <p:spPr>
          <a:xfrm>
            <a:off x="1347195" y="693067"/>
            <a:ext cx="7205819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pc="-150" dirty="0">
                <a:latin typeface="+mn-ea"/>
              </a:rPr>
              <a:t>기존 네이버카페의 폐쇄적인 공동구매 대신 개방성</a:t>
            </a:r>
            <a:r>
              <a:rPr lang="en-US" altLang="ko-KR" spc="-150" dirty="0">
                <a:latin typeface="+mn-ea"/>
              </a:rPr>
              <a:t>,</a:t>
            </a:r>
            <a:r>
              <a:rPr lang="ko-KR" altLang="en-US" spc="-150" dirty="0">
                <a:latin typeface="+mn-ea"/>
              </a:rPr>
              <a:t>투명성 높인 구매시스템</a:t>
            </a:r>
            <a:endParaRPr lang="en-US" altLang="ko-KR" dirty="0">
              <a:latin typeface="+mn-ea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="" xmlns:a16="http://schemas.microsoft.com/office/drawing/2014/main" id="{06A35A3E-CD53-4D2D-81D0-E655474F5ABF}"/>
              </a:ext>
            </a:extLst>
          </p:cNvPr>
          <p:cNvSpPr/>
          <p:nvPr/>
        </p:nvSpPr>
        <p:spPr>
          <a:xfrm>
            <a:off x="959818" y="1347599"/>
            <a:ext cx="81724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latin typeface="나눔스퀘어" pitchFamily="50" charset="-127"/>
                <a:ea typeface="나눔스퀘어" pitchFamily="50" charset="-127"/>
              </a:rPr>
              <a:t>네이버 카페에서 정보공유도하고 펫 용품도 파는데</a:t>
            </a:r>
            <a:r>
              <a:rPr lang="en-US" altLang="ko-KR" b="1" dirty="0">
                <a:latin typeface="나눔스퀘어" pitchFamily="50" charset="-127"/>
                <a:ea typeface="나눔스퀘어" pitchFamily="50" charset="-127"/>
              </a:rPr>
              <a:t>,</a:t>
            </a:r>
            <a:r>
              <a:rPr lang="ko-KR" altLang="en-US" b="1" dirty="0">
                <a:latin typeface="나눔스퀘어" pitchFamily="50" charset="-127"/>
                <a:ea typeface="나눔스퀘어" pitchFamily="50" charset="-127"/>
              </a:rPr>
              <a:t> 또다른 구매시스템이 필요한가요</a:t>
            </a:r>
            <a:r>
              <a:rPr lang="en-US" altLang="ko-KR" b="1" dirty="0">
                <a:latin typeface="나눔스퀘어" pitchFamily="50" charset="-127"/>
                <a:ea typeface="나눔스퀘어" pitchFamily="50" charset="-127"/>
              </a:rPr>
              <a:t>?</a:t>
            </a:r>
            <a:endParaRPr lang="ko-KR" altLang="en-US" b="1" dirty="0">
              <a:latin typeface="나눔스퀘어" pitchFamily="50" charset="-127"/>
              <a:ea typeface="나눔스퀘어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="" xmlns:a16="http://schemas.microsoft.com/office/drawing/2014/main" id="{03BAF627-2013-44F6-B9D8-E28152240AAC}"/>
              </a:ext>
            </a:extLst>
          </p:cNvPr>
          <p:cNvSpPr/>
          <p:nvPr/>
        </p:nvSpPr>
        <p:spPr>
          <a:xfrm>
            <a:off x="959818" y="1708222"/>
            <a:ext cx="9474068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 err="1">
                <a:latin typeface="나눔스퀘어" pitchFamily="50" charset="-127"/>
                <a:ea typeface="나눔스퀘어" pitchFamily="50" charset="-127"/>
              </a:rPr>
              <a:t>Petkage</a:t>
            </a:r>
            <a:r>
              <a:rPr lang="ko-KR" altLang="en-US" b="1" dirty="0">
                <a:latin typeface="나눔스퀘어" pitchFamily="50" charset="-127"/>
                <a:ea typeface="나눔스퀘어" pitchFamily="50" charset="-127"/>
              </a:rPr>
              <a:t>는 카페가 가진 단점 </a:t>
            </a:r>
            <a:r>
              <a:rPr lang="en-US" altLang="ko-KR" b="1" dirty="0">
                <a:latin typeface="나눔스퀘어" pitchFamily="50" charset="-127"/>
                <a:ea typeface="나눔스퀘어" pitchFamily="50" charset="-127"/>
              </a:rPr>
              <a:t>(</a:t>
            </a:r>
            <a:r>
              <a:rPr lang="ko-KR" altLang="en-US" b="1" dirty="0" err="1">
                <a:latin typeface="나눔스퀘어" pitchFamily="50" charset="-127"/>
                <a:ea typeface="나눔스퀘어" pitchFamily="50" charset="-127"/>
              </a:rPr>
              <a:t>단순협찬과</a:t>
            </a:r>
            <a:r>
              <a:rPr lang="ko-KR" altLang="en-US" b="1" dirty="0">
                <a:latin typeface="나눔스퀘어" pitchFamily="50" charset="-127"/>
                <a:ea typeface="나눔스퀘어" pitchFamily="50" charset="-127"/>
              </a:rPr>
              <a:t> 공동구매 비리</a:t>
            </a:r>
            <a:r>
              <a:rPr lang="en-US" altLang="ko-KR" b="1" dirty="0">
                <a:latin typeface="나눔스퀘어" pitchFamily="50" charset="-127"/>
                <a:ea typeface="나눔스퀘어" pitchFamily="50" charset="-127"/>
              </a:rPr>
              <a:t>) </a:t>
            </a:r>
            <a:r>
              <a:rPr lang="ko-KR" altLang="en-US" b="1" dirty="0">
                <a:latin typeface="나눔스퀘어" pitchFamily="50" charset="-127"/>
                <a:ea typeface="나눔스퀘어" pitchFamily="50" charset="-127"/>
              </a:rPr>
              <a:t>없이</a:t>
            </a:r>
            <a:r>
              <a:rPr lang="en-US" altLang="ko-KR" b="1" dirty="0">
                <a:latin typeface="나눔스퀘어" pitchFamily="50" charset="-127"/>
                <a:ea typeface="나눔스퀘어" pitchFamily="50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b="1" dirty="0">
                <a:latin typeface="나눔스퀘어" pitchFamily="50" charset="-127"/>
                <a:ea typeface="나눔스퀘어" pitchFamily="50" charset="-127"/>
              </a:rPr>
              <a:t>빅데이터를 통한 맞춤형 쇼핑이 가능하다</a:t>
            </a:r>
            <a:r>
              <a:rPr lang="en-US" altLang="ko-KR" b="1" dirty="0">
                <a:latin typeface="나눔스퀘어" pitchFamily="50" charset="-127"/>
                <a:ea typeface="나눔스퀘어" pitchFamily="50" charset="-127"/>
              </a:rPr>
              <a:t>. </a:t>
            </a:r>
            <a:r>
              <a:rPr lang="ko-KR" altLang="en-US" b="1" dirty="0">
                <a:latin typeface="나눔스퀘어" pitchFamily="50" charset="-127"/>
                <a:ea typeface="나눔스퀘어" pitchFamily="50" charset="-127"/>
              </a:rPr>
              <a:t>커뮤니티 및 부가적 정보제공</a:t>
            </a:r>
            <a:r>
              <a:rPr lang="en-US" altLang="ko-KR" b="1" dirty="0">
                <a:latin typeface="나눔스퀘어" pitchFamily="50" charset="-127"/>
                <a:ea typeface="나눔스퀘어" pitchFamily="50" charset="-127"/>
              </a:rPr>
              <a:t>(</a:t>
            </a:r>
            <a:r>
              <a:rPr lang="ko-KR" altLang="en-US" b="1" dirty="0">
                <a:latin typeface="나눔스퀘어" pitchFamily="50" charset="-127"/>
                <a:ea typeface="나눔스퀘어" pitchFamily="50" charset="-127"/>
              </a:rPr>
              <a:t>분양</a:t>
            </a:r>
            <a:r>
              <a:rPr lang="en-US" altLang="ko-KR" b="1" dirty="0">
                <a:latin typeface="나눔스퀘어" pitchFamily="50" charset="-127"/>
                <a:ea typeface="나눔스퀘어" pitchFamily="50" charset="-127"/>
              </a:rPr>
              <a:t>, </a:t>
            </a:r>
            <a:r>
              <a:rPr lang="ko-KR" altLang="en-US" b="1" dirty="0">
                <a:latin typeface="나눔스퀘어" pitchFamily="50" charset="-127"/>
                <a:ea typeface="나눔스퀘어" pitchFamily="50" charset="-127"/>
              </a:rPr>
              <a:t>상담</a:t>
            </a:r>
            <a:r>
              <a:rPr lang="en-US" altLang="ko-KR" b="1" dirty="0">
                <a:latin typeface="나눔스퀘어" pitchFamily="50" charset="-127"/>
                <a:ea typeface="나눔스퀘어" pitchFamily="50" charset="-127"/>
              </a:rPr>
              <a:t>)</a:t>
            </a:r>
            <a:r>
              <a:rPr lang="ko-KR" altLang="en-US" b="1" dirty="0">
                <a:latin typeface="나눔스퀘어" pitchFamily="50" charset="-127"/>
                <a:ea typeface="나눔스퀘어" pitchFamily="50" charset="-127"/>
              </a:rPr>
              <a:t>기능도 포함한다</a:t>
            </a:r>
            <a:r>
              <a:rPr lang="en-US" altLang="ko-KR" b="1" dirty="0">
                <a:latin typeface="나눔스퀘어" pitchFamily="50" charset="-127"/>
                <a:ea typeface="나눔스퀘어" pitchFamily="50" charset="-127"/>
              </a:rPr>
              <a:t>.</a:t>
            </a:r>
            <a:endParaRPr lang="ko-KR" altLang="en-US" b="1" dirty="0">
              <a:latin typeface="나눔스퀘어" pitchFamily="50" charset="-127"/>
              <a:ea typeface="나눔스퀘어" pitchFamily="50" charset="-127"/>
            </a:endParaRPr>
          </a:p>
        </p:txBody>
      </p:sp>
      <p:pic>
        <p:nvPicPr>
          <p:cNvPr id="40" name="그림 39">
            <a:extLst>
              <a:ext uri="{FF2B5EF4-FFF2-40B4-BE49-F238E27FC236}">
                <a16:creationId xmlns="" xmlns:a16="http://schemas.microsoft.com/office/drawing/2014/main" id="{34311A18-46E8-4C55-AFF9-990ABECCFC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63" r="16658" b="44375"/>
          <a:stretch/>
        </p:blipFill>
        <p:spPr>
          <a:xfrm>
            <a:off x="487527" y="3058736"/>
            <a:ext cx="4023066" cy="2486758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="" xmlns:a16="http://schemas.microsoft.com/office/drawing/2014/main" id="{F79C4942-39D0-4E9C-9122-326C74217C6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415" r="15676" b="42900"/>
          <a:stretch/>
        </p:blipFill>
        <p:spPr>
          <a:xfrm>
            <a:off x="380807" y="5469774"/>
            <a:ext cx="5874813" cy="42870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9D040AF4-7C19-4C41-B17C-174F3552B3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157" y="4142228"/>
            <a:ext cx="5057152" cy="38982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31D45284-BCB9-4481-A056-F51EDE6861F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4739"/>
          <a:stretch/>
        </p:blipFill>
        <p:spPr>
          <a:xfrm>
            <a:off x="487527" y="4697811"/>
            <a:ext cx="5553860" cy="699043"/>
          </a:xfrm>
          <a:prstGeom prst="rect">
            <a:avLst/>
          </a:prstGeom>
        </p:spPr>
      </p:pic>
      <p:sp>
        <p:nvSpPr>
          <p:cNvPr id="42" name="화살표: 오른쪽 41">
            <a:extLst>
              <a:ext uri="{FF2B5EF4-FFF2-40B4-BE49-F238E27FC236}">
                <a16:creationId xmlns="" xmlns:a16="http://schemas.microsoft.com/office/drawing/2014/main" id="{E4949BA0-6D17-4A19-A9AA-1F0FAB295FF7}"/>
              </a:ext>
            </a:extLst>
          </p:cNvPr>
          <p:cNvSpPr/>
          <p:nvPr/>
        </p:nvSpPr>
        <p:spPr>
          <a:xfrm>
            <a:off x="6041387" y="3720130"/>
            <a:ext cx="595423" cy="451390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25">
            <a:extLst>
              <a:ext uri="{FF2B5EF4-FFF2-40B4-BE49-F238E27FC236}">
                <a16:creationId xmlns="" xmlns:a16="http://schemas.microsoft.com/office/drawing/2014/main" id="{DADCA507-0C67-4FA0-A5A0-CBB0CC0E4DEB}"/>
              </a:ext>
            </a:extLst>
          </p:cNvPr>
          <p:cNvSpPr txBox="1">
            <a:spLocks noChangeArrowheads="1"/>
          </p:cNvSpPr>
          <p:nvPr/>
        </p:nvSpPr>
        <p:spPr>
          <a:xfrm>
            <a:off x="568988" y="1778983"/>
            <a:ext cx="359360" cy="369331"/>
          </a:xfrm>
          <a:prstGeom prst="rect">
            <a:avLst/>
          </a:prstGeom>
          <a:solidFill>
            <a:schemeClr val="accent2">
              <a:alpha val="33000"/>
            </a:schemeClr>
          </a:solidFill>
          <a:ln w="9525">
            <a:noFill/>
            <a:miter/>
          </a:ln>
        </p:spPr>
        <p:txBody>
          <a:bodyPr wrap="square" anchor="b">
            <a:noAutofit/>
          </a:bodyPr>
          <a:lstStyle/>
          <a:p>
            <a:pPr algn="ctr">
              <a:defRPr/>
            </a:pP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Verdana"/>
              </a:rPr>
              <a:t>A.</a:t>
            </a:r>
          </a:p>
        </p:txBody>
      </p:sp>
      <p:sp>
        <p:nvSpPr>
          <p:cNvPr id="44" name="TextBox 25">
            <a:extLst>
              <a:ext uri="{FF2B5EF4-FFF2-40B4-BE49-F238E27FC236}">
                <a16:creationId xmlns="" xmlns:a16="http://schemas.microsoft.com/office/drawing/2014/main" id="{FD192CC7-B1C1-4617-BAF7-E5D50EDFA73A}"/>
              </a:ext>
            </a:extLst>
          </p:cNvPr>
          <p:cNvSpPr txBox="1">
            <a:spLocks noChangeArrowheads="1"/>
          </p:cNvSpPr>
          <p:nvPr/>
        </p:nvSpPr>
        <p:spPr>
          <a:xfrm>
            <a:off x="552059" y="1314005"/>
            <a:ext cx="359360" cy="369331"/>
          </a:xfrm>
          <a:prstGeom prst="rect">
            <a:avLst/>
          </a:prstGeom>
          <a:solidFill>
            <a:schemeClr val="accent2">
              <a:alpha val="33000"/>
            </a:schemeClr>
          </a:solidFill>
          <a:ln w="9525">
            <a:noFill/>
            <a:miter/>
          </a:ln>
        </p:spPr>
        <p:txBody>
          <a:bodyPr wrap="square" anchor="b">
            <a:noAutofit/>
          </a:bodyPr>
          <a:lstStyle/>
          <a:p>
            <a:pPr algn="ctr">
              <a:defRPr/>
            </a:pP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Verdana"/>
              </a:rPr>
              <a:t>Q.</a:t>
            </a:r>
          </a:p>
        </p:txBody>
      </p:sp>
      <p:pic>
        <p:nvPicPr>
          <p:cNvPr id="45" name="_x49024688" descr="EMB00005e503a33">
            <a:extLst>
              <a:ext uri="{FF2B5EF4-FFF2-40B4-BE49-F238E27FC236}">
                <a16:creationId xmlns="" xmlns:a16="http://schemas.microsoft.com/office/drawing/2014/main" id="{9121A110-2DB0-4D47-B81D-B65B6A56EB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28" b="25388"/>
          <a:stretch/>
        </p:blipFill>
        <p:spPr bwMode="auto">
          <a:xfrm>
            <a:off x="7742438" y="2985041"/>
            <a:ext cx="3627983" cy="2931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2" descr="Dog cat pet circle round cartoon logo vector icon | Premium Vector">
            <a:extLst>
              <a:ext uri="{FF2B5EF4-FFF2-40B4-BE49-F238E27FC236}">
                <a16:creationId xmlns="" xmlns:a16="http://schemas.microsoft.com/office/drawing/2014/main" id="{8B362A3B-D33B-4CB7-A134-FF4D28E868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89" t="21564" r="19557" b="17079"/>
          <a:stretch/>
        </p:blipFill>
        <p:spPr bwMode="auto">
          <a:xfrm>
            <a:off x="6902556" y="3510174"/>
            <a:ext cx="769975" cy="775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F640948E-985B-4CFD-BBA0-5BA87E2962CC}"/>
              </a:ext>
            </a:extLst>
          </p:cNvPr>
          <p:cNvSpPr/>
          <p:nvPr/>
        </p:nvSpPr>
        <p:spPr>
          <a:xfrm rot="20797125">
            <a:off x="7015835" y="3828953"/>
            <a:ext cx="49298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i="1" dirty="0">
                <a:solidFill>
                  <a:srgbClr val="000000"/>
                </a:solidFill>
                <a:highlight>
                  <a:srgbClr val="CBEFFF"/>
                </a:highlight>
                <a:latin typeface="+mn-ea"/>
              </a:rPr>
              <a:t>개방성과 투명성을 높인 </a:t>
            </a:r>
            <a:r>
              <a:rPr lang="en-US" altLang="ko-KR" b="1" i="1" dirty="0" err="1">
                <a:solidFill>
                  <a:srgbClr val="000000"/>
                </a:solidFill>
                <a:highlight>
                  <a:srgbClr val="CBEFFF"/>
                </a:highlight>
                <a:latin typeface="+mn-ea"/>
              </a:rPr>
              <a:t>Petkage</a:t>
            </a:r>
            <a:r>
              <a:rPr lang="en-US" altLang="ko-KR" b="1" i="1" dirty="0">
                <a:solidFill>
                  <a:srgbClr val="000000"/>
                </a:solidFill>
                <a:highlight>
                  <a:srgbClr val="CBEFFF"/>
                </a:highlight>
                <a:latin typeface="+mn-ea"/>
              </a:rPr>
              <a:t> </a:t>
            </a:r>
            <a:r>
              <a:rPr lang="ko-KR" altLang="en-US" b="1" i="1" dirty="0">
                <a:solidFill>
                  <a:srgbClr val="000000"/>
                </a:solidFill>
                <a:highlight>
                  <a:srgbClr val="CBEFFF"/>
                </a:highlight>
                <a:latin typeface="+mn-ea"/>
              </a:rPr>
              <a:t>구매 시스템</a:t>
            </a:r>
            <a:endParaRPr lang="ko-KR" altLang="en-US" dirty="0">
              <a:highlight>
                <a:srgbClr val="CBE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6020385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모서리가 둥근 직사각형 18">
            <a:extLst>
              <a:ext uri="{FF2B5EF4-FFF2-40B4-BE49-F238E27FC236}">
                <a16:creationId xmlns="" xmlns:a16="http://schemas.microsoft.com/office/drawing/2014/main" id="{68368EC1-4301-48CB-A3D9-CF3A8BC9CB6A}"/>
              </a:ext>
            </a:extLst>
          </p:cNvPr>
          <p:cNvSpPr/>
          <p:nvPr/>
        </p:nvSpPr>
        <p:spPr>
          <a:xfrm>
            <a:off x="579074" y="2117104"/>
            <a:ext cx="5003990" cy="3308072"/>
          </a:xfrm>
          <a:prstGeom prst="roundRect">
            <a:avLst/>
          </a:prstGeom>
          <a:solidFill>
            <a:schemeClr val="bg2">
              <a:alpha val="56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tx1"/>
                </a:solidFill>
                <a:latin typeface="+mn-ea"/>
              </a:rPr>
              <a:t>Goal 1. </a:t>
            </a:r>
            <a:r>
              <a:rPr lang="ko-KR" altLang="en-US" b="1" spc="-150" dirty="0">
                <a:solidFill>
                  <a:srgbClr val="042A54"/>
                </a:solidFill>
                <a:latin typeface="+mn-ea"/>
              </a:rPr>
              <a:t> </a:t>
            </a:r>
            <a:endParaRPr lang="en-US" altLang="ko-KR" b="1" spc="-150" dirty="0">
              <a:solidFill>
                <a:srgbClr val="042A54"/>
              </a:solidFill>
              <a:latin typeface="+mn-ea"/>
            </a:endParaRPr>
          </a:p>
          <a:p>
            <a:pPr fontAlgn="base">
              <a:lnSpc>
                <a:spcPct val="150000"/>
              </a:lnSpc>
            </a:pPr>
            <a:r>
              <a:rPr lang="ko-KR" altLang="en-US" b="1" spc="-150" dirty="0" err="1">
                <a:solidFill>
                  <a:srgbClr val="042A54"/>
                </a:solidFill>
                <a:latin typeface="나눔스퀘어" pitchFamily="50" charset="-127"/>
                <a:ea typeface="나눔스퀘어" pitchFamily="50" charset="-127"/>
              </a:rPr>
              <a:t>분산화된</a:t>
            </a:r>
            <a:r>
              <a:rPr lang="ko-KR" altLang="en-US" b="1" spc="-150" dirty="0">
                <a:solidFill>
                  <a:srgbClr val="042A54"/>
                </a:solidFill>
                <a:latin typeface="나눔스퀘어" pitchFamily="50" charset="-127"/>
                <a:ea typeface="나눔스퀘어" pitchFamily="50" charset="-127"/>
              </a:rPr>
              <a:t> 서비스 플랫폼의 개선</a:t>
            </a:r>
            <a:endParaRPr lang="en-US" altLang="ko-KR" b="1" spc="-150" dirty="0">
              <a:solidFill>
                <a:srgbClr val="042A54"/>
              </a:solidFill>
              <a:latin typeface="나눔스퀘어" pitchFamily="50" charset="-127"/>
              <a:ea typeface="나눔스퀘어" pitchFamily="50" charset="-127"/>
            </a:endParaRPr>
          </a:p>
          <a:p>
            <a:pPr fontAlgn="base">
              <a:lnSpc>
                <a:spcPct val="150000"/>
              </a:lnSpc>
            </a:pPr>
            <a:r>
              <a:rPr lang="en-US" altLang="ko-KR" b="1" spc="-150" dirty="0">
                <a:solidFill>
                  <a:srgbClr val="042A54"/>
                </a:solidFill>
                <a:latin typeface="나눔스퀘어" pitchFamily="50" charset="-127"/>
                <a:ea typeface="나눔스퀘어" pitchFamily="50" charset="-127"/>
              </a:rPr>
              <a:t>– 3</a:t>
            </a:r>
            <a:r>
              <a:rPr lang="ko-KR" altLang="en-US" b="1" spc="-150" dirty="0">
                <a:solidFill>
                  <a:srgbClr val="042A54"/>
                </a:solidFill>
                <a:latin typeface="나눔스퀘어" pitchFamily="50" charset="-127"/>
                <a:ea typeface="나눔스퀘어" pitchFamily="50" charset="-127"/>
              </a:rPr>
              <a:t>가지 주요기능 </a:t>
            </a:r>
            <a:r>
              <a:rPr lang="en-US" altLang="ko-KR" b="1" spc="-150" dirty="0">
                <a:solidFill>
                  <a:srgbClr val="042A54"/>
                </a:solidFill>
                <a:latin typeface="나눔스퀘어" pitchFamily="50" charset="-127"/>
                <a:ea typeface="나눔스퀘어" pitchFamily="50" charset="-127"/>
              </a:rPr>
              <a:t>: </a:t>
            </a:r>
            <a:r>
              <a:rPr lang="en-US" altLang="ko-KR" b="1" spc="-150" dirty="0" smtClean="0">
                <a:solidFill>
                  <a:srgbClr val="042A54"/>
                </a:solidFill>
                <a:latin typeface="나눔스퀘어" pitchFamily="50" charset="-127"/>
                <a:ea typeface="나눔스퀘어" pitchFamily="50" charset="-127"/>
              </a:rPr>
              <a:t>      </a:t>
            </a:r>
            <a:r>
              <a:rPr lang="ko-KR" altLang="en-US" b="1" spc="-150" dirty="0" smtClean="0">
                <a:solidFill>
                  <a:srgbClr val="042A54"/>
                </a:solidFill>
                <a:latin typeface="나눔스퀘어" pitchFamily="50" charset="-127"/>
                <a:ea typeface="나눔스퀘어" pitchFamily="50" charset="-127"/>
              </a:rPr>
              <a:t>쇼핑몰 </a:t>
            </a:r>
            <a:r>
              <a:rPr lang="en-US" altLang="ko-KR" b="1" spc="-150" dirty="0">
                <a:solidFill>
                  <a:srgbClr val="042A54"/>
                </a:solidFill>
                <a:latin typeface="나눔스퀘어" pitchFamily="50" charset="-127"/>
                <a:ea typeface="나눔스퀘어" pitchFamily="50" charset="-127"/>
              </a:rPr>
              <a:t>&amp; </a:t>
            </a:r>
            <a:r>
              <a:rPr lang="ko-KR" altLang="en-US" b="1" spc="-150" dirty="0">
                <a:solidFill>
                  <a:srgbClr val="042A54"/>
                </a:solidFill>
                <a:latin typeface="나눔스퀘어" pitchFamily="50" charset="-127"/>
                <a:ea typeface="나눔스퀘어" pitchFamily="50" charset="-127"/>
              </a:rPr>
              <a:t>분양 </a:t>
            </a:r>
            <a:r>
              <a:rPr lang="en-US" altLang="ko-KR" b="1" spc="-150" dirty="0">
                <a:solidFill>
                  <a:srgbClr val="042A54"/>
                </a:solidFill>
                <a:latin typeface="나눔스퀘어" pitchFamily="50" charset="-127"/>
                <a:ea typeface="나눔스퀘어" pitchFamily="50" charset="-127"/>
              </a:rPr>
              <a:t>&amp; </a:t>
            </a:r>
            <a:r>
              <a:rPr lang="ko-KR" altLang="en-US" b="1" spc="-150" dirty="0">
                <a:solidFill>
                  <a:srgbClr val="042A54"/>
                </a:solidFill>
                <a:latin typeface="나눔스퀘어" pitchFamily="50" charset="-127"/>
                <a:ea typeface="나눔스퀘어" pitchFamily="50" charset="-127"/>
              </a:rPr>
              <a:t>반려상담</a:t>
            </a:r>
            <a:endParaRPr lang="ko-KR" altLang="en-US" b="1" dirty="0">
              <a:solidFill>
                <a:schemeClr val="tx1"/>
              </a:solidFill>
              <a:latin typeface="나눔스퀘어" pitchFamily="50" charset="-127"/>
              <a:ea typeface="나눔스퀘어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b="1" dirty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tx1"/>
                </a:solidFill>
                <a:latin typeface="+mn-ea"/>
              </a:rPr>
              <a:t>Goal 2. </a:t>
            </a:r>
          </a:p>
          <a:p>
            <a:pPr>
              <a:lnSpc>
                <a:spcPct val="150000"/>
              </a:lnSpc>
            </a:pPr>
            <a:r>
              <a:rPr lang="ko-KR" altLang="en-US" b="1" spc="-150" dirty="0">
                <a:solidFill>
                  <a:srgbClr val="042A54"/>
                </a:solidFill>
                <a:latin typeface="나눔스퀘어" pitchFamily="50" charset="-127"/>
                <a:ea typeface="나눔스퀘어" pitchFamily="50" charset="-127"/>
              </a:rPr>
              <a:t>개방형 커뮤니티 기반 맞춤형 쇼핑</a:t>
            </a:r>
            <a:endParaRPr lang="en-US" altLang="ko-KR" b="1" spc="-150" dirty="0">
              <a:solidFill>
                <a:srgbClr val="042A54"/>
              </a:solidFill>
              <a:latin typeface="나눔스퀘어" pitchFamily="50" charset="-127"/>
              <a:ea typeface="나눔스퀘어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b="1" spc="-150" dirty="0">
                <a:solidFill>
                  <a:srgbClr val="042A54"/>
                </a:solidFill>
                <a:latin typeface="나눔스퀘어" pitchFamily="50" charset="-127"/>
                <a:ea typeface="나눔스퀘어" pitchFamily="50" charset="-127"/>
              </a:rPr>
              <a:t>- </a:t>
            </a:r>
            <a:r>
              <a:rPr lang="ko-KR" altLang="en-US" b="1" spc="-150" dirty="0">
                <a:solidFill>
                  <a:srgbClr val="042A54"/>
                </a:solidFill>
                <a:latin typeface="나눔스퀘어" pitchFamily="50" charset="-127"/>
                <a:ea typeface="나눔스퀘어" pitchFamily="50" charset="-127"/>
              </a:rPr>
              <a:t>투명성 높인 빅데이터 추천 기반 쇼핑몰</a:t>
            </a:r>
            <a:endParaRPr lang="en-US" altLang="ko-KR" b="1" dirty="0">
              <a:solidFill>
                <a:schemeClr val="tx1"/>
              </a:solidFill>
              <a:latin typeface="나눔스퀘어" pitchFamily="50" charset="-127"/>
              <a:ea typeface="나눔스퀘어" pitchFamily="50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="" xmlns:a16="http://schemas.microsoft.com/office/drawing/2014/main" id="{ECE39DF3-A488-4AD9-9575-32B8453EDB74}"/>
              </a:ext>
            </a:extLst>
          </p:cNvPr>
          <p:cNvGrpSpPr/>
          <p:nvPr/>
        </p:nvGrpSpPr>
        <p:grpSpPr>
          <a:xfrm>
            <a:off x="400347" y="360867"/>
            <a:ext cx="2866375" cy="461665"/>
            <a:chOff x="177139" y="302180"/>
            <a:chExt cx="2866375" cy="461665"/>
          </a:xfrm>
          <a:scene3d>
            <a:camera prst="obliqueTopLeft"/>
            <a:lightRig rig="threePt" dir="t"/>
          </a:scene3d>
        </p:grpSpPr>
        <p:sp>
          <p:nvSpPr>
            <p:cNvPr id="22" name="TextBox 21">
              <a:extLst>
                <a:ext uri="{FF2B5EF4-FFF2-40B4-BE49-F238E27FC236}">
                  <a16:creationId xmlns="" xmlns:a16="http://schemas.microsoft.com/office/drawing/2014/main" id="{DAA39BF4-D49F-47B4-9BEB-48F49BF56544}"/>
                </a:ext>
              </a:extLst>
            </p:cNvPr>
            <p:cNvSpPr txBox="1"/>
            <p:nvPr/>
          </p:nvSpPr>
          <p:spPr>
            <a:xfrm>
              <a:off x="215239" y="302180"/>
              <a:ext cx="282827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spc="-150" dirty="0">
                  <a:solidFill>
                    <a:srgbClr val="042A54"/>
                  </a:solidFill>
                  <a:latin typeface="+mn-ea"/>
                </a:rPr>
                <a:t>02 </a:t>
              </a:r>
              <a:r>
                <a:rPr lang="en-US" altLang="ko-KR" sz="2400" b="1" spc="-150" dirty="0">
                  <a:solidFill>
                    <a:srgbClr val="042A54"/>
                  </a:solidFill>
                  <a:latin typeface="+mn-ea"/>
                </a:rPr>
                <a:t>System Overview</a:t>
              </a:r>
              <a:endParaRPr lang="ko-KR" altLang="en-US" sz="2400" b="1" spc="-150" dirty="0">
                <a:solidFill>
                  <a:srgbClr val="042A54"/>
                </a:solidFill>
                <a:latin typeface="+mn-ea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="" xmlns:a16="http://schemas.microsoft.com/office/drawing/2014/main" id="{46CF664B-9F34-4BC0-A63E-D127E5BBE9FF}"/>
                </a:ext>
              </a:extLst>
            </p:cNvPr>
            <p:cNvSpPr/>
            <p:nvPr/>
          </p:nvSpPr>
          <p:spPr>
            <a:xfrm>
              <a:off x="177139" y="381000"/>
              <a:ext cx="76200" cy="307182"/>
            </a:xfrm>
            <a:prstGeom prst="rect">
              <a:avLst/>
            </a:prstGeom>
            <a:solidFill>
              <a:srgbClr val="063E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150">
                <a:latin typeface="+mn-ea"/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F11EA7A4-DB14-471F-8F9B-81FF9CF399D0}"/>
              </a:ext>
            </a:extLst>
          </p:cNvPr>
          <p:cNvSpPr txBox="1">
            <a:spLocks noChangeArrowheads="1"/>
          </p:cNvSpPr>
          <p:nvPr/>
        </p:nvSpPr>
        <p:spPr>
          <a:xfrm>
            <a:off x="796068" y="4069508"/>
            <a:ext cx="845968" cy="326490"/>
          </a:xfrm>
          <a:prstGeom prst="rect">
            <a:avLst/>
          </a:prstGeom>
          <a:solidFill>
            <a:schemeClr val="accent4">
              <a:alpha val="33000"/>
            </a:schemeClr>
          </a:solidFill>
          <a:ln w="9525">
            <a:noFill/>
            <a:miter/>
          </a:ln>
        </p:spPr>
        <p:txBody>
          <a:bodyPr wrap="square" anchor="b">
            <a:noAutofit/>
          </a:bodyPr>
          <a:lstStyle/>
          <a:p>
            <a:pPr algn="ctr">
              <a:defRPr/>
            </a:pP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Verdana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8EDA7A5A-0F63-407D-A406-5D139F1BFDF5}"/>
              </a:ext>
            </a:extLst>
          </p:cNvPr>
          <p:cNvSpPr txBox="1">
            <a:spLocks noChangeArrowheads="1"/>
          </p:cNvSpPr>
          <p:nvPr/>
        </p:nvSpPr>
        <p:spPr>
          <a:xfrm>
            <a:off x="782200" y="2414932"/>
            <a:ext cx="845968" cy="326490"/>
          </a:xfrm>
          <a:prstGeom prst="rect">
            <a:avLst/>
          </a:prstGeom>
          <a:solidFill>
            <a:schemeClr val="accent4">
              <a:alpha val="33000"/>
            </a:schemeClr>
          </a:solidFill>
          <a:ln w="9525">
            <a:noFill/>
            <a:miter/>
          </a:ln>
        </p:spPr>
        <p:txBody>
          <a:bodyPr wrap="square" anchor="b">
            <a:noAutofit/>
          </a:bodyPr>
          <a:lstStyle/>
          <a:p>
            <a:pPr algn="ctr">
              <a:defRPr/>
            </a:pP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Verdana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="" xmlns:a16="http://schemas.microsoft.com/office/drawing/2014/main" id="{0238C5EF-1391-4684-99DD-62C6F977B2A3}"/>
              </a:ext>
            </a:extLst>
          </p:cNvPr>
          <p:cNvCxnSpPr>
            <a:cxnSpLocks/>
          </p:cNvCxnSpPr>
          <p:nvPr/>
        </p:nvCxnSpPr>
        <p:spPr>
          <a:xfrm>
            <a:off x="5257" y="877733"/>
            <a:ext cx="1341938" cy="0"/>
          </a:xfrm>
          <a:prstGeom prst="line">
            <a:avLst/>
          </a:prstGeom>
          <a:ln>
            <a:solidFill>
              <a:srgbClr val="042A54"/>
            </a:solidFill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25">
            <a:extLst>
              <a:ext uri="{FF2B5EF4-FFF2-40B4-BE49-F238E27FC236}">
                <a16:creationId xmlns="" xmlns:a16="http://schemas.microsoft.com/office/drawing/2014/main" id="{28AE71E0-D7F2-4B7F-9168-91775153428D}"/>
              </a:ext>
            </a:extLst>
          </p:cNvPr>
          <p:cNvSpPr txBox="1">
            <a:spLocks noChangeArrowheads="1"/>
          </p:cNvSpPr>
          <p:nvPr/>
        </p:nvSpPr>
        <p:spPr>
          <a:xfrm>
            <a:off x="2567088" y="3213651"/>
            <a:ext cx="2559466" cy="386916"/>
          </a:xfrm>
          <a:prstGeom prst="rect">
            <a:avLst/>
          </a:prstGeom>
          <a:solidFill>
            <a:srgbClr val="57ABFF">
              <a:alpha val="33000"/>
            </a:srgbClr>
          </a:solidFill>
          <a:ln w="9525">
            <a:noFill/>
            <a:miter/>
          </a:ln>
        </p:spPr>
        <p:txBody>
          <a:bodyPr wrap="square" anchor="b">
            <a:noAutofit/>
          </a:bodyPr>
          <a:lstStyle/>
          <a:p>
            <a:pPr algn="ctr">
              <a:defRPr/>
            </a:pP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Verdana"/>
            </a:endParaRPr>
          </a:p>
        </p:txBody>
      </p:sp>
      <p:sp>
        <p:nvSpPr>
          <p:cNvPr id="33" name="화살표: 오른쪽 32">
            <a:extLst>
              <a:ext uri="{FF2B5EF4-FFF2-40B4-BE49-F238E27FC236}">
                <a16:creationId xmlns="" xmlns:a16="http://schemas.microsoft.com/office/drawing/2014/main" id="{516B2CF1-96E5-4B0D-9DF3-0992D54532CE}"/>
              </a:ext>
            </a:extLst>
          </p:cNvPr>
          <p:cNvSpPr/>
          <p:nvPr/>
        </p:nvSpPr>
        <p:spPr>
          <a:xfrm>
            <a:off x="5126554" y="3197532"/>
            <a:ext cx="1606060" cy="419153"/>
          </a:xfrm>
          <a:prstGeom prst="rightArrow">
            <a:avLst>
              <a:gd name="adj1" fmla="val 22296"/>
              <a:gd name="adj2" fmla="val 62120"/>
            </a:avLst>
          </a:prstGeom>
          <a:solidFill>
            <a:srgbClr val="57ABFF">
              <a:alpha val="50196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TextBox 25">
            <a:extLst>
              <a:ext uri="{FF2B5EF4-FFF2-40B4-BE49-F238E27FC236}">
                <a16:creationId xmlns="" xmlns:a16="http://schemas.microsoft.com/office/drawing/2014/main" id="{66CF9470-5208-408F-B6CB-8CC530A10DC8}"/>
              </a:ext>
            </a:extLst>
          </p:cNvPr>
          <p:cNvSpPr txBox="1">
            <a:spLocks noChangeArrowheads="1"/>
          </p:cNvSpPr>
          <p:nvPr/>
        </p:nvSpPr>
        <p:spPr>
          <a:xfrm rot="10800000" flipV="1">
            <a:off x="7114569" y="2244309"/>
            <a:ext cx="357810" cy="357808"/>
          </a:xfrm>
          <a:prstGeom prst="rect">
            <a:avLst/>
          </a:prstGeom>
          <a:solidFill>
            <a:srgbClr val="57ABFF">
              <a:alpha val="33000"/>
            </a:srgbClr>
          </a:solidFill>
          <a:ln w="9525">
            <a:noFill/>
            <a:miter/>
          </a:ln>
        </p:spPr>
        <p:txBody>
          <a:bodyPr wrap="square" anchor="b">
            <a:noAutofit/>
          </a:bodyPr>
          <a:lstStyle/>
          <a:p>
            <a:pPr algn="ctr">
              <a:defRPr/>
            </a:pP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Verdana"/>
              </a:rPr>
              <a:t>1</a:t>
            </a:r>
          </a:p>
        </p:txBody>
      </p:sp>
      <p:sp>
        <p:nvSpPr>
          <p:cNvPr id="35" name="TextBox 25">
            <a:extLst>
              <a:ext uri="{FF2B5EF4-FFF2-40B4-BE49-F238E27FC236}">
                <a16:creationId xmlns="" xmlns:a16="http://schemas.microsoft.com/office/drawing/2014/main" id="{BFE66943-F024-4D32-A57E-A8B372835058}"/>
              </a:ext>
            </a:extLst>
          </p:cNvPr>
          <p:cNvSpPr txBox="1">
            <a:spLocks noChangeArrowheads="1"/>
          </p:cNvSpPr>
          <p:nvPr/>
        </p:nvSpPr>
        <p:spPr>
          <a:xfrm rot="10800000" flipV="1">
            <a:off x="7114568" y="3216440"/>
            <a:ext cx="357810" cy="357808"/>
          </a:xfrm>
          <a:prstGeom prst="rect">
            <a:avLst/>
          </a:prstGeom>
          <a:solidFill>
            <a:srgbClr val="57ABFF">
              <a:alpha val="33000"/>
            </a:srgbClr>
          </a:solidFill>
          <a:ln w="9525">
            <a:noFill/>
            <a:miter/>
          </a:ln>
        </p:spPr>
        <p:txBody>
          <a:bodyPr wrap="square" anchor="b">
            <a:noAutofit/>
          </a:bodyPr>
          <a:lstStyle/>
          <a:p>
            <a:pPr algn="ctr">
              <a:defRPr/>
            </a:pP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Verdana"/>
              </a:rPr>
              <a:t>2</a:t>
            </a:r>
          </a:p>
        </p:txBody>
      </p:sp>
      <p:sp>
        <p:nvSpPr>
          <p:cNvPr id="36" name="TextBox 25">
            <a:extLst>
              <a:ext uri="{FF2B5EF4-FFF2-40B4-BE49-F238E27FC236}">
                <a16:creationId xmlns="" xmlns:a16="http://schemas.microsoft.com/office/drawing/2014/main" id="{345624D8-2D34-43AF-89E2-1E396D184B64}"/>
              </a:ext>
            </a:extLst>
          </p:cNvPr>
          <p:cNvSpPr txBox="1">
            <a:spLocks noChangeArrowheads="1"/>
          </p:cNvSpPr>
          <p:nvPr/>
        </p:nvSpPr>
        <p:spPr>
          <a:xfrm rot="10800000" flipV="1">
            <a:off x="7114568" y="4141136"/>
            <a:ext cx="357810" cy="357808"/>
          </a:xfrm>
          <a:prstGeom prst="rect">
            <a:avLst/>
          </a:prstGeom>
          <a:solidFill>
            <a:srgbClr val="57ABFF">
              <a:alpha val="33000"/>
            </a:srgbClr>
          </a:solidFill>
          <a:ln w="9525">
            <a:noFill/>
            <a:miter/>
          </a:ln>
        </p:spPr>
        <p:txBody>
          <a:bodyPr wrap="square" anchor="b">
            <a:noAutofit/>
          </a:bodyPr>
          <a:lstStyle/>
          <a:p>
            <a:pPr algn="ctr">
              <a:defRPr/>
            </a:pP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Verdana"/>
              </a:rPr>
              <a:t>3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8D686286-C5D8-4F74-AF49-BE6534ABC483}"/>
              </a:ext>
            </a:extLst>
          </p:cNvPr>
          <p:cNvSpPr/>
          <p:nvPr/>
        </p:nvSpPr>
        <p:spPr>
          <a:xfrm>
            <a:off x="7472379" y="2232785"/>
            <a:ext cx="3273653" cy="7571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b="1" dirty="0">
                <a:latin typeface="나눔스퀘어" pitchFamily="50" charset="-127"/>
                <a:ea typeface="나눔스퀘어" pitchFamily="50" charset="-127"/>
              </a:rPr>
              <a:t>반려용품</a:t>
            </a:r>
            <a:endParaRPr lang="en-US" altLang="ko-KR" b="1" dirty="0">
              <a:latin typeface="나눔스퀘어" pitchFamily="50" charset="-127"/>
              <a:ea typeface="나눔스퀘어" pitchFamily="50" charset="-127"/>
            </a:endParaRPr>
          </a:p>
          <a:p>
            <a:pPr>
              <a:lnSpc>
                <a:spcPct val="120000"/>
              </a:lnSpc>
            </a:pPr>
            <a:r>
              <a:rPr lang="en-US" altLang="ko-KR" dirty="0">
                <a:latin typeface="나눔스퀘어" pitchFamily="50" charset="-127"/>
                <a:ea typeface="나눔스퀘어" pitchFamily="50" charset="-127"/>
              </a:rPr>
              <a:t>: </a:t>
            </a:r>
            <a:r>
              <a:rPr lang="ko-KR" altLang="en-US" dirty="0">
                <a:latin typeface="나눔스퀘어" pitchFamily="50" charset="-127"/>
                <a:ea typeface="나눔스퀘어" pitchFamily="50" charset="-127"/>
              </a:rPr>
              <a:t>빅데이터 추천을 더한 펫 쇼핑몰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="" xmlns:a16="http://schemas.microsoft.com/office/drawing/2014/main" id="{F14DA736-D0A4-4419-85B5-AE148C89B103}"/>
              </a:ext>
            </a:extLst>
          </p:cNvPr>
          <p:cNvSpPr/>
          <p:nvPr/>
        </p:nvSpPr>
        <p:spPr>
          <a:xfrm>
            <a:off x="7472378" y="3139924"/>
            <a:ext cx="3770584" cy="7571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b="1" dirty="0">
                <a:latin typeface="나눔스퀘어" pitchFamily="50" charset="-127"/>
                <a:ea typeface="나눔스퀘어" pitchFamily="50" charset="-127"/>
              </a:rPr>
              <a:t>분양</a:t>
            </a:r>
            <a:endParaRPr lang="en-US" altLang="ko-KR" b="1" dirty="0">
              <a:latin typeface="나눔스퀘어" pitchFamily="50" charset="-127"/>
              <a:ea typeface="나눔스퀘어" pitchFamily="50" charset="-127"/>
            </a:endParaRPr>
          </a:p>
          <a:p>
            <a:pPr>
              <a:lnSpc>
                <a:spcPct val="120000"/>
              </a:lnSpc>
            </a:pPr>
            <a:r>
              <a:rPr lang="en-US" altLang="ko-KR" dirty="0">
                <a:latin typeface="나눔스퀘어" pitchFamily="50" charset="-127"/>
                <a:ea typeface="나눔스퀘어" pitchFamily="50" charset="-127"/>
              </a:rPr>
              <a:t>: </a:t>
            </a:r>
            <a:r>
              <a:rPr lang="ko-KR" altLang="en-US" dirty="0">
                <a:latin typeface="나눔스퀘어" pitchFamily="50" charset="-127"/>
                <a:ea typeface="나눔스퀘어" pitchFamily="50" charset="-127"/>
              </a:rPr>
              <a:t>유기동물</a:t>
            </a:r>
            <a:r>
              <a:rPr lang="en-US" altLang="ko-KR" dirty="0">
                <a:latin typeface="나눔스퀘어" pitchFamily="50" charset="-127"/>
                <a:ea typeface="나눔스퀘어" pitchFamily="50" charset="-127"/>
              </a:rPr>
              <a:t>API</a:t>
            </a:r>
            <a:r>
              <a:rPr lang="ko-KR" altLang="en-US" dirty="0">
                <a:latin typeface="나눔스퀘어" pitchFamily="50" charset="-127"/>
                <a:ea typeface="나눔스퀘어" pitchFamily="50" charset="-127"/>
              </a:rPr>
              <a:t>로 보호소와 연계해 입양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="" xmlns:a16="http://schemas.microsoft.com/office/drawing/2014/main" id="{1798EF85-D8E2-484F-A0DB-5BBD0DAF4BE0}"/>
              </a:ext>
            </a:extLst>
          </p:cNvPr>
          <p:cNvSpPr/>
          <p:nvPr/>
        </p:nvSpPr>
        <p:spPr>
          <a:xfrm>
            <a:off x="7472378" y="4123579"/>
            <a:ext cx="3084499" cy="7571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b="1" dirty="0">
                <a:latin typeface="나눔스퀘어" pitchFamily="50" charset="-127"/>
                <a:ea typeface="나눔스퀘어" pitchFamily="50" charset="-127"/>
              </a:rPr>
              <a:t>반려상담</a:t>
            </a:r>
            <a:endParaRPr lang="en-US" altLang="ko-KR" b="1" dirty="0">
              <a:latin typeface="나눔스퀘어" pitchFamily="50" charset="-127"/>
              <a:ea typeface="나눔스퀘어" pitchFamily="50" charset="-127"/>
            </a:endParaRPr>
          </a:p>
          <a:p>
            <a:pPr>
              <a:lnSpc>
                <a:spcPct val="120000"/>
              </a:lnSpc>
            </a:pPr>
            <a:r>
              <a:rPr lang="en-US" altLang="ko-KR" dirty="0">
                <a:latin typeface="나눔스퀘어" pitchFamily="50" charset="-127"/>
                <a:ea typeface="나눔스퀘어" pitchFamily="50" charset="-127"/>
              </a:rPr>
              <a:t>: </a:t>
            </a:r>
            <a:r>
              <a:rPr lang="ko-KR" altLang="en-US" dirty="0">
                <a:latin typeface="나눔스퀘어" pitchFamily="50" charset="-127"/>
                <a:ea typeface="나눔스퀘어" pitchFamily="50" charset="-127"/>
              </a:rPr>
              <a:t>전문의와 </a:t>
            </a:r>
            <a:r>
              <a:rPr lang="en-US" altLang="ko-KR" dirty="0">
                <a:latin typeface="나눔스퀘어" pitchFamily="50" charset="-127"/>
                <a:ea typeface="나눔스퀘어" pitchFamily="50" charset="-127"/>
              </a:rPr>
              <a:t>1:1</a:t>
            </a:r>
            <a:r>
              <a:rPr lang="ko-KR" altLang="en-US" dirty="0">
                <a:latin typeface="나눔스퀘어" pitchFamily="50" charset="-127"/>
                <a:ea typeface="나눔스퀘어" pitchFamily="50" charset="-127"/>
              </a:rPr>
              <a:t>상담과 커뮤니티</a:t>
            </a:r>
          </a:p>
        </p:txBody>
      </p:sp>
      <p:pic>
        <p:nvPicPr>
          <p:cNvPr id="39" name="Picture 2" descr="Dog cat pet circle round cartoon logo vector icon | Premium Vector">
            <a:extLst>
              <a:ext uri="{FF2B5EF4-FFF2-40B4-BE49-F238E27FC236}">
                <a16:creationId xmlns="" xmlns:a16="http://schemas.microsoft.com/office/drawing/2014/main" id="{5B884194-F78D-45A5-82F9-DE43A728DE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89" t="21564" r="19557" b="17079"/>
          <a:stretch/>
        </p:blipFill>
        <p:spPr bwMode="auto">
          <a:xfrm>
            <a:off x="7114567" y="1523019"/>
            <a:ext cx="439172" cy="442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="" xmlns:a16="http://schemas.microsoft.com/office/drawing/2014/main" id="{6A69036D-FBAA-480E-8F60-3F9A590F9A23}"/>
              </a:ext>
            </a:extLst>
          </p:cNvPr>
          <p:cNvSpPr/>
          <p:nvPr/>
        </p:nvSpPr>
        <p:spPr>
          <a:xfrm>
            <a:off x="7553739" y="1555198"/>
            <a:ext cx="24680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spc="-150" dirty="0" err="1">
                <a:solidFill>
                  <a:srgbClr val="042A54"/>
                </a:solidFill>
                <a:latin typeface="나눔스퀘어" pitchFamily="50" charset="-127"/>
                <a:ea typeface="나눔스퀘어" pitchFamily="50" charset="-127"/>
              </a:rPr>
              <a:t>Petkage</a:t>
            </a:r>
            <a:r>
              <a:rPr lang="en-US" altLang="ko-KR" b="1" spc="-150" dirty="0">
                <a:solidFill>
                  <a:srgbClr val="042A54"/>
                </a:solidFill>
                <a:latin typeface="나눔스퀘어" pitchFamily="50" charset="-127"/>
                <a:ea typeface="나눔스퀘어" pitchFamily="50" charset="-127"/>
              </a:rPr>
              <a:t> – 3 Main Features</a:t>
            </a:r>
            <a:endParaRPr lang="ko-KR" altLang="en-US" dirty="0">
              <a:latin typeface="나눔스퀘어" pitchFamily="50" charset="-127"/>
              <a:ea typeface="나눔스퀘어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="" xmlns:a16="http://schemas.microsoft.com/office/drawing/2014/main" id="{C6303C1C-1132-456A-B9EF-68C4B8FA88C1}"/>
              </a:ext>
            </a:extLst>
          </p:cNvPr>
          <p:cNvSpPr/>
          <p:nvPr/>
        </p:nvSpPr>
        <p:spPr>
          <a:xfrm>
            <a:off x="796068" y="1626707"/>
            <a:ext cx="50367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spc="-150" dirty="0">
                <a:solidFill>
                  <a:srgbClr val="042A54"/>
                </a:solidFill>
                <a:latin typeface="나눔스퀘어" pitchFamily="50" charset="-127"/>
                <a:ea typeface="나눔스퀘어" pitchFamily="50" charset="-127"/>
              </a:rPr>
              <a:t>/Main Requirements</a:t>
            </a:r>
            <a:endParaRPr lang="ko-KR" altLang="en-US" dirty="0">
              <a:latin typeface="나눔스퀘어" pitchFamily="50" charset="-127"/>
              <a:ea typeface="나눔스퀘어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746319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="" xmlns:a16="http://schemas.microsoft.com/office/drawing/2014/main" id="{48245B28-7D25-4F65-9ABB-C1C65059BBEF}"/>
              </a:ext>
            </a:extLst>
          </p:cNvPr>
          <p:cNvGrpSpPr/>
          <p:nvPr/>
        </p:nvGrpSpPr>
        <p:grpSpPr>
          <a:xfrm>
            <a:off x="400347" y="360867"/>
            <a:ext cx="3900183" cy="461665"/>
            <a:chOff x="177139" y="302180"/>
            <a:chExt cx="3900183" cy="461665"/>
          </a:xfrm>
          <a:scene3d>
            <a:camera prst="obliqueTopLeft"/>
            <a:lightRig rig="threePt" dir="t"/>
          </a:scene3d>
        </p:grpSpPr>
        <p:sp>
          <p:nvSpPr>
            <p:cNvPr id="9" name="TextBox 8">
              <a:extLst>
                <a:ext uri="{FF2B5EF4-FFF2-40B4-BE49-F238E27FC236}">
                  <a16:creationId xmlns="" xmlns:a16="http://schemas.microsoft.com/office/drawing/2014/main" id="{6D335B48-7B44-4700-8DDA-801BADFB1388}"/>
                </a:ext>
              </a:extLst>
            </p:cNvPr>
            <p:cNvSpPr txBox="1"/>
            <p:nvPr/>
          </p:nvSpPr>
          <p:spPr>
            <a:xfrm>
              <a:off x="215239" y="302180"/>
              <a:ext cx="386208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spc="-150" dirty="0">
                  <a:solidFill>
                    <a:srgbClr val="042A54"/>
                  </a:solidFill>
                  <a:latin typeface="+mn-ea"/>
                </a:rPr>
                <a:t> </a:t>
              </a:r>
              <a:r>
                <a:rPr lang="en-US" altLang="ko-KR" sz="2400" spc="-150" dirty="0">
                  <a:solidFill>
                    <a:srgbClr val="042A54"/>
                  </a:solidFill>
                  <a:latin typeface="+mn-ea"/>
                </a:rPr>
                <a:t>03 </a:t>
              </a:r>
              <a:r>
                <a:rPr lang="en-US" altLang="ko-KR" sz="2400" b="1" spc="-150" dirty="0">
                  <a:solidFill>
                    <a:srgbClr val="042A5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Main features : </a:t>
              </a:r>
              <a:r>
                <a:rPr lang="ko-KR" altLang="en-US" sz="2400" spc="-150" dirty="0">
                  <a:solidFill>
                    <a:srgbClr val="042A5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반려용품</a:t>
              </a:r>
              <a:endParaRPr lang="ko-KR" altLang="en-US" sz="2400" spc="-150" dirty="0">
                <a:solidFill>
                  <a:srgbClr val="042A54"/>
                </a:solidFill>
                <a:latin typeface="+mn-ea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="" xmlns:a16="http://schemas.microsoft.com/office/drawing/2014/main" id="{E6F40A86-EFBE-4A87-818B-E1306EF946DE}"/>
                </a:ext>
              </a:extLst>
            </p:cNvPr>
            <p:cNvSpPr/>
            <p:nvPr/>
          </p:nvSpPr>
          <p:spPr>
            <a:xfrm>
              <a:off x="177139" y="381000"/>
              <a:ext cx="76200" cy="307182"/>
            </a:xfrm>
            <a:prstGeom prst="rect">
              <a:avLst/>
            </a:prstGeom>
            <a:solidFill>
              <a:srgbClr val="063E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150">
                <a:latin typeface="+mn-ea"/>
              </a:endParaRPr>
            </a:p>
          </p:txBody>
        </p:sp>
      </p:grpSp>
      <p:cxnSp>
        <p:nvCxnSpPr>
          <p:cNvPr id="11" name="직선 연결선 10">
            <a:extLst>
              <a:ext uri="{FF2B5EF4-FFF2-40B4-BE49-F238E27FC236}">
                <a16:creationId xmlns="" xmlns:a16="http://schemas.microsoft.com/office/drawing/2014/main" id="{9ACEBC2F-6AAC-4E79-AD12-3BE2C78C4BFA}"/>
              </a:ext>
            </a:extLst>
          </p:cNvPr>
          <p:cNvCxnSpPr>
            <a:cxnSpLocks/>
          </p:cNvCxnSpPr>
          <p:nvPr/>
        </p:nvCxnSpPr>
        <p:spPr>
          <a:xfrm>
            <a:off x="5257" y="877733"/>
            <a:ext cx="1341938" cy="0"/>
          </a:xfrm>
          <a:prstGeom prst="line">
            <a:avLst/>
          </a:prstGeom>
          <a:ln>
            <a:solidFill>
              <a:srgbClr val="042A54"/>
            </a:solidFill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그룹 5">
            <a:extLst>
              <a:ext uri="{FF2B5EF4-FFF2-40B4-BE49-F238E27FC236}">
                <a16:creationId xmlns="" xmlns:a16="http://schemas.microsoft.com/office/drawing/2014/main" id="{8209E61C-E3A6-44B6-91FD-0A67BE60F604}"/>
              </a:ext>
            </a:extLst>
          </p:cNvPr>
          <p:cNvGrpSpPr/>
          <p:nvPr/>
        </p:nvGrpSpPr>
        <p:grpSpPr>
          <a:xfrm>
            <a:off x="944217" y="1779113"/>
            <a:ext cx="10108096" cy="3684833"/>
            <a:chOff x="2060864" y="1853055"/>
            <a:chExt cx="7549396" cy="3394029"/>
          </a:xfrm>
        </p:grpSpPr>
        <p:sp>
          <p:nvSpPr>
            <p:cNvPr id="7" name="모서리가 둥근 직사각형 18">
              <a:extLst>
                <a:ext uri="{FF2B5EF4-FFF2-40B4-BE49-F238E27FC236}">
                  <a16:creationId xmlns="" xmlns:a16="http://schemas.microsoft.com/office/drawing/2014/main" id="{9DC7C796-632F-4D80-9E51-51FE0057FE95}"/>
                </a:ext>
              </a:extLst>
            </p:cNvPr>
            <p:cNvSpPr/>
            <p:nvPr/>
          </p:nvSpPr>
          <p:spPr>
            <a:xfrm>
              <a:off x="3130601" y="1922301"/>
              <a:ext cx="6479658" cy="775908"/>
            </a:xfrm>
            <a:prstGeom prst="roundRect">
              <a:avLst/>
            </a:prstGeom>
            <a:solidFill>
              <a:schemeClr val="bg2">
                <a:alpha val="56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fontAlgn="base"/>
              <a:r>
                <a:rPr lang="en-US" altLang="ko-KR" b="1" dirty="0">
                  <a:solidFill>
                    <a:schemeClr val="tx1"/>
                  </a:solidFill>
                  <a:latin typeface="나눔스퀘어" pitchFamily="50" charset="-127"/>
                  <a:ea typeface="나눔스퀘어" pitchFamily="50" charset="-127"/>
                </a:rPr>
                <a:t>1.  </a:t>
              </a:r>
              <a:r>
                <a:rPr lang="ko-KR" altLang="en-US" dirty="0">
                  <a:solidFill>
                    <a:schemeClr val="tx1"/>
                  </a:solidFill>
                  <a:latin typeface="나눔스퀘어" pitchFamily="50" charset="-127"/>
                  <a:ea typeface="나눔스퀘어" pitchFamily="50" charset="-127"/>
                </a:rPr>
                <a:t>일반 유저는 </a:t>
              </a:r>
              <a:r>
                <a:rPr lang="en-US" altLang="ko-KR" dirty="0">
                  <a:solidFill>
                    <a:schemeClr val="tx1"/>
                  </a:solidFill>
                  <a:latin typeface="나눔스퀘어" pitchFamily="50" charset="-127"/>
                  <a:ea typeface="나눔스퀘어" pitchFamily="50" charset="-127"/>
                </a:rPr>
                <a:t>Petkage</a:t>
              </a:r>
              <a:r>
                <a:rPr lang="ko-KR" altLang="en-US" dirty="0">
                  <a:solidFill>
                    <a:schemeClr val="tx1"/>
                  </a:solidFill>
                  <a:latin typeface="나눔스퀘어" pitchFamily="50" charset="-127"/>
                  <a:ea typeface="나눔스퀘어" pitchFamily="50" charset="-127"/>
                </a:rPr>
                <a:t>에서 쇼핑몰처럼 반려용품을 검색</a:t>
              </a:r>
              <a:r>
                <a:rPr lang="en-US" altLang="ko-KR" dirty="0">
                  <a:solidFill>
                    <a:schemeClr val="tx1"/>
                  </a:solidFill>
                  <a:latin typeface="나눔스퀘어" pitchFamily="50" charset="-127"/>
                  <a:ea typeface="나눔스퀘어" pitchFamily="50" charset="-127"/>
                </a:rPr>
                <a:t>, </a:t>
              </a:r>
              <a:r>
                <a:rPr lang="ko-KR" altLang="en-US" dirty="0">
                  <a:solidFill>
                    <a:schemeClr val="tx1"/>
                  </a:solidFill>
                  <a:latin typeface="나눔스퀘어" pitchFamily="50" charset="-127"/>
                  <a:ea typeface="나눔스퀘어" pitchFamily="50" charset="-127"/>
                </a:rPr>
                <a:t>구매 등을 할 수 있다</a:t>
              </a:r>
            </a:p>
          </p:txBody>
        </p:sp>
        <p:sp>
          <p:nvSpPr>
            <p:cNvPr id="12" name="모서리가 둥근 직사각형 18">
              <a:extLst>
                <a:ext uri="{FF2B5EF4-FFF2-40B4-BE49-F238E27FC236}">
                  <a16:creationId xmlns="" xmlns:a16="http://schemas.microsoft.com/office/drawing/2014/main" id="{78DDE943-538B-4D8D-BE6A-9CC9FA2C7D7B}"/>
                </a:ext>
              </a:extLst>
            </p:cNvPr>
            <p:cNvSpPr/>
            <p:nvPr/>
          </p:nvSpPr>
          <p:spPr>
            <a:xfrm>
              <a:off x="3130601" y="3100421"/>
              <a:ext cx="6479659" cy="775908"/>
            </a:xfrm>
            <a:prstGeom prst="roundRect">
              <a:avLst/>
            </a:prstGeom>
            <a:solidFill>
              <a:schemeClr val="bg2">
                <a:alpha val="56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1" dirty="0">
                  <a:solidFill>
                    <a:schemeClr val="tx1"/>
                  </a:solidFill>
                  <a:latin typeface="나눔스퀘어" pitchFamily="50" charset="-127"/>
                  <a:ea typeface="나눔스퀘어" pitchFamily="50" charset="-127"/>
                </a:rPr>
                <a:t>2. </a:t>
              </a:r>
              <a:r>
                <a:rPr lang="ko-KR" altLang="en-US" dirty="0">
                  <a:solidFill>
                    <a:schemeClr val="tx1"/>
                  </a:solidFill>
                  <a:latin typeface="나눔스퀘어" pitchFamily="50" charset="-127"/>
                  <a:ea typeface="나눔스퀘어" pitchFamily="50" charset="-127"/>
                </a:rPr>
                <a:t>유저는 구매한 상품에 대해 리뷰와 평점을 남길 수 있으며 이는 상품의 정보에 추가되고 상품 추천에 이용된다</a:t>
              </a:r>
              <a:endParaRPr lang="en-US" altLang="ko-KR" dirty="0">
                <a:solidFill>
                  <a:schemeClr val="tx1"/>
                </a:solidFill>
                <a:latin typeface="나눔스퀘어" pitchFamily="50" charset="-127"/>
                <a:ea typeface="나눔스퀘어" pitchFamily="50" charset="-127"/>
              </a:endParaRPr>
            </a:p>
          </p:txBody>
        </p:sp>
        <p:sp>
          <p:nvSpPr>
            <p:cNvPr id="13" name="모서리가 둥근 직사각형 18">
              <a:extLst>
                <a:ext uri="{FF2B5EF4-FFF2-40B4-BE49-F238E27FC236}">
                  <a16:creationId xmlns="" xmlns:a16="http://schemas.microsoft.com/office/drawing/2014/main" id="{A574D789-30BD-424B-9889-3BB9F39DDC8E}"/>
                </a:ext>
              </a:extLst>
            </p:cNvPr>
            <p:cNvSpPr/>
            <p:nvPr/>
          </p:nvSpPr>
          <p:spPr>
            <a:xfrm>
              <a:off x="3130601" y="4416086"/>
              <a:ext cx="6479659" cy="830998"/>
            </a:xfrm>
            <a:prstGeom prst="roundRect">
              <a:avLst/>
            </a:prstGeom>
            <a:solidFill>
              <a:schemeClr val="bg2">
                <a:alpha val="56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fontAlgn="base"/>
              <a:r>
                <a:rPr lang="en-US" altLang="ko-KR" b="1" dirty="0">
                  <a:solidFill>
                    <a:schemeClr val="tx1"/>
                  </a:solidFill>
                  <a:latin typeface="나눔스퀘어" pitchFamily="50" charset="-127"/>
                  <a:ea typeface="나눔스퀘어" pitchFamily="50" charset="-127"/>
                </a:rPr>
                <a:t>3. </a:t>
              </a:r>
              <a:r>
                <a:rPr lang="ko-KR" altLang="en-US" dirty="0">
                  <a:solidFill>
                    <a:schemeClr val="tx1"/>
                  </a:solidFill>
                  <a:latin typeface="나눔스퀘어" pitchFamily="50" charset="-127"/>
                  <a:ea typeface="나눔스퀘어" pitchFamily="50" charset="-127"/>
                </a:rPr>
                <a:t>사업자등록증 등으로 인증 받은 유저는 판매할 상품을 기재할 수 있다</a:t>
              </a:r>
              <a:r>
                <a:rPr lang="en-US" altLang="ko-KR" dirty="0">
                  <a:solidFill>
                    <a:schemeClr val="tx1"/>
                  </a:solidFill>
                  <a:latin typeface="+mn-ea"/>
                </a:rPr>
                <a:t>.</a:t>
              </a:r>
              <a:endParaRPr lang="ko-KR" altLang="en-US" dirty="0">
                <a:solidFill>
                  <a:schemeClr val="tx1"/>
                </a:solidFill>
                <a:latin typeface="+mn-ea"/>
              </a:endParaRPr>
            </a:p>
          </p:txBody>
        </p:sp>
        <p:pic>
          <p:nvPicPr>
            <p:cNvPr id="14" name="그래픽 13" descr="쇼핑 카트">
              <a:extLst>
                <a:ext uri="{FF2B5EF4-FFF2-40B4-BE49-F238E27FC236}">
                  <a16:creationId xmlns="" xmlns:a16="http://schemas.microsoft.com/office/drawing/2014/main" id="{D4F28D61-27DD-472B-B1AB-072535A294B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060864" y="1853055"/>
              <a:ext cx="914400" cy="914400"/>
            </a:xfrm>
            <a:prstGeom prst="rect">
              <a:avLst/>
            </a:prstGeom>
          </p:spPr>
        </p:pic>
        <p:pic>
          <p:nvPicPr>
            <p:cNvPr id="15" name="그래픽 14" descr="엄지손가락 위로 기호">
              <a:extLst>
                <a:ext uri="{FF2B5EF4-FFF2-40B4-BE49-F238E27FC236}">
                  <a16:creationId xmlns="" xmlns:a16="http://schemas.microsoft.com/office/drawing/2014/main" id="{275A9452-70CF-48CF-A38C-F6F760AF473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060864" y="2961929"/>
              <a:ext cx="914400" cy="914400"/>
            </a:xfrm>
            <a:prstGeom prst="rect">
              <a:avLst/>
            </a:prstGeom>
          </p:spPr>
        </p:pic>
        <p:pic>
          <p:nvPicPr>
            <p:cNvPr id="16" name="그래픽 15" descr="사원증">
              <a:extLst>
                <a:ext uri="{FF2B5EF4-FFF2-40B4-BE49-F238E27FC236}">
                  <a16:creationId xmlns="" xmlns:a16="http://schemas.microsoft.com/office/drawing/2014/main" id="{F8A45993-E12E-4C2E-B6E7-89E3600B7B5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060864" y="4285583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00103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="" xmlns:a16="http://schemas.microsoft.com/office/drawing/2014/main" id="{48245B28-7D25-4F65-9ABB-C1C65059BBEF}"/>
              </a:ext>
            </a:extLst>
          </p:cNvPr>
          <p:cNvGrpSpPr/>
          <p:nvPr/>
        </p:nvGrpSpPr>
        <p:grpSpPr>
          <a:xfrm>
            <a:off x="400347" y="360867"/>
            <a:ext cx="2917414" cy="461665"/>
            <a:chOff x="177139" y="302180"/>
            <a:chExt cx="2917414" cy="461665"/>
          </a:xfrm>
          <a:scene3d>
            <a:camera prst="obliqueTopLeft"/>
            <a:lightRig rig="threePt" dir="t"/>
          </a:scene3d>
        </p:grpSpPr>
        <p:sp>
          <p:nvSpPr>
            <p:cNvPr id="9" name="TextBox 8">
              <a:extLst>
                <a:ext uri="{FF2B5EF4-FFF2-40B4-BE49-F238E27FC236}">
                  <a16:creationId xmlns="" xmlns:a16="http://schemas.microsoft.com/office/drawing/2014/main" id="{6D335B48-7B44-4700-8DDA-801BADFB1388}"/>
                </a:ext>
              </a:extLst>
            </p:cNvPr>
            <p:cNvSpPr txBox="1"/>
            <p:nvPr/>
          </p:nvSpPr>
          <p:spPr>
            <a:xfrm>
              <a:off x="215239" y="302180"/>
              <a:ext cx="287931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spc="-150" dirty="0">
                  <a:solidFill>
                    <a:srgbClr val="042A54"/>
                  </a:solidFill>
                  <a:latin typeface="+mn-ea"/>
                </a:rPr>
                <a:t> </a:t>
              </a:r>
              <a:r>
                <a:rPr lang="en-US" altLang="ko-KR" sz="2400" b="1" spc="-150" dirty="0">
                  <a:solidFill>
                    <a:srgbClr val="042A5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Main features : </a:t>
              </a:r>
              <a:r>
                <a:rPr lang="ko-KR" altLang="en-US" sz="2400" spc="-150" dirty="0">
                  <a:solidFill>
                    <a:srgbClr val="042A5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분양</a:t>
              </a:r>
              <a:endParaRPr lang="ko-KR" altLang="en-US" sz="2400" spc="-150" dirty="0">
                <a:solidFill>
                  <a:srgbClr val="042A54"/>
                </a:solidFill>
                <a:latin typeface="+mn-ea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="" xmlns:a16="http://schemas.microsoft.com/office/drawing/2014/main" id="{E6F40A86-EFBE-4A87-818B-E1306EF946DE}"/>
                </a:ext>
              </a:extLst>
            </p:cNvPr>
            <p:cNvSpPr/>
            <p:nvPr/>
          </p:nvSpPr>
          <p:spPr>
            <a:xfrm>
              <a:off x="177139" y="381000"/>
              <a:ext cx="76200" cy="307182"/>
            </a:xfrm>
            <a:prstGeom prst="rect">
              <a:avLst/>
            </a:prstGeom>
            <a:solidFill>
              <a:srgbClr val="063E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150">
                <a:latin typeface="+mn-ea"/>
              </a:endParaRPr>
            </a:p>
          </p:txBody>
        </p:sp>
      </p:grpSp>
      <p:cxnSp>
        <p:nvCxnSpPr>
          <p:cNvPr id="11" name="직선 연결선 10">
            <a:extLst>
              <a:ext uri="{FF2B5EF4-FFF2-40B4-BE49-F238E27FC236}">
                <a16:creationId xmlns="" xmlns:a16="http://schemas.microsoft.com/office/drawing/2014/main" id="{9ACEBC2F-6AAC-4E79-AD12-3BE2C78C4BFA}"/>
              </a:ext>
            </a:extLst>
          </p:cNvPr>
          <p:cNvCxnSpPr>
            <a:cxnSpLocks/>
          </p:cNvCxnSpPr>
          <p:nvPr/>
        </p:nvCxnSpPr>
        <p:spPr>
          <a:xfrm>
            <a:off x="5257" y="877733"/>
            <a:ext cx="1341938" cy="0"/>
          </a:xfrm>
          <a:prstGeom prst="line">
            <a:avLst/>
          </a:prstGeom>
          <a:ln>
            <a:solidFill>
              <a:srgbClr val="042A54"/>
            </a:solidFill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그룹 5">
            <a:extLst>
              <a:ext uri="{FF2B5EF4-FFF2-40B4-BE49-F238E27FC236}">
                <a16:creationId xmlns="" xmlns:a16="http://schemas.microsoft.com/office/drawing/2014/main" id="{99B90A3D-9905-4095-BF64-3A6556BF43E2}"/>
              </a:ext>
            </a:extLst>
          </p:cNvPr>
          <p:cNvGrpSpPr/>
          <p:nvPr/>
        </p:nvGrpSpPr>
        <p:grpSpPr>
          <a:xfrm>
            <a:off x="1406902" y="1786813"/>
            <a:ext cx="8701194" cy="3463275"/>
            <a:chOff x="2251364" y="1580609"/>
            <a:chExt cx="7549396" cy="3463275"/>
          </a:xfrm>
        </p:grpSpPr>
        <p:sp>
          <p:nvSpPr>
            <p:cNvPr id="7" name="모서리가 둥근 직사각형 18">
              <a:extLst>
                <a:ext uri="{FF2B5EF4-FFF2-40B4-BE49-F238E27FC236}">
                  <a16:creationId xmlns="" xmlns:a16="http://schemas.microsoft.com/office/drawing/2014/main" id="{26A0BB40-542F-4DAB-AF7C-ADA6DDD72ED8}"/>
                </a:ext>
              </a:extLst>
            </p:cNvPr>
            <p:cNvSpPr/>
            <p:nvPr/>
          </p:nvSpPr>
          <p:spPr>
            <a:xfrm>
              <a:off x="3321101" y="1719101"/>
              <a:ext cx="6479658" cy="775908"/>
            </a:xfrm>
            <a:prstGeom prst="roundRect">
              <a:avLst/>
            </a:prstGeom>
            <a:solidFill>
              <a:schemeClr val="bg2">
                <a:alpha val="56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fontAlgn="base"/>
              <a:r>
                <a:rPr lang="en-US" altLang="ko-KR" b="1" dirty="0">
                  <a:solidFill>
                    <a:schemeClr val="tx1"/>
                  </a:solidFill>
                  <a:latin typeface="나눔스퀘어" pitchFamily="50" charset="-127"/>
                  <a:ea typeface="나눔스퀘어" pitchFamily="50" charset="-127"/>
                </a:rPr>
                <a:t>1. </a:t>
              </a:r>
              <a:r>
                <a:rPr lang="ko-KR" altLang="en-US" dirty="0">
                  <a:solidFill>
                    <a:schemeClr val="tx1"/>
                  </a:solidFill>
                  <a:latin typeface="나눔스퀘어" pitchFamily="50" charset="-127"/>
                  <a:ea typeface="나눔스퀘어" pitchFamily="50" charset="-127"/>
                </a:rPr>
                <a:t>유기동물에 대한 정보를 얻기 위해서 </a:t>
              </a:r>
              <a:r>
                <a:rPr lang="ko-KR" altLang="en-US" dirty="0" err="1">
                  <a:solidFill>
                    <a:schemeClr val="tx1"/>
                  </a:solidFill>
                  <a:latin typeface="나눔스퀘어" pitchFamily="50" charset="-127"/>
                  <a:ea typeface="나눔스퀘어" pitchFamily="50" charset="-127"/>
                </a:rPr>
                <a:t>공공포털</a:t>
              </a:r>
              <a:r>
                <a:rPr lang="ko-KR" altLang="en-US" dirty="0">
                  <a:solidFill>
                    <a:schemeClr val="tx1"/>
                  </a:solidFill>
                  <a:latin typeface="나눔스퀘어" pitchFamily="50" charset="-127"/>
                  <a:ea typeface="나눔스퀘어" pitchFamily="50" charset="-127"/>
                </a:rPr>
                <a:t> 사이트의 반려 동물 관련 </a:t>
              </a:r>
              <a:r>
                <a:rPr lang="en-US" altLang="ko-KR" dirty="0">
                  <a:solidFill>
                    <a:schemeClr val="tx1"/>
                  </a:solidFill>
                  <a:latin typeface="나눔스퀘어" pitchFamily="50" charset="-127"/>
                  <a:ea typeface="나눔스퀘어" pitchFamily="50" charset="-127"/>
                </a:rPr>
                <a:t>API</a:t>
              </a:r>
              <a:r>
                <a:rPr lang="ko-KR" altLang="en-US" dirty="0">
                  <a:solidFill>
                    <a:schemeClr val="tx1"/>
                  </a:solidFill>
                  <a:latin typeface="나눔스퀘어" pitchFamily="50" charset="-127"/>
                  <a:ea typeface="나눔스퀘어" pitchFamily="50" charset="-127"/>
                </a:rPr>
                <a:t>를 이용한다</a:t>
              </a:r>
            </a:p>
          </p:txBody>
        </p:sp>
        <p:sp>
          <p:nvSpPr>
            <p:cNvPr id="12" name="모서리가 둥근 직사각형 18">
              <a:extLst>
                <a:ext uri="{FF2B5EF4-FFF2-40B4-BE49-F238E27FC236}">
                  <a16:creationId xmlns="" xmlns:a16="http://schemas.microsoft.com/office/drawing/2014/main" id="{7BEDFA71-698B-4AEE-A6DE-BD2784EE8D5E}"/>
                </a:ext>
              </a:extLst>
            </p:cNvPr>
            <p:cNvSpPr/>
            <p:nvPr/>
          </p:nvSpPr>
          <p:spPr>
            <a:xfrm>
              <a:off x="3321101" y="2897221"/>
              <a:ext cx="6479659" cy="775908"/>
            </a:xfrm>
            <a:prstGeom prst="roundRect">
              <a:avLst/>
            </a:prstGeom>
            <a:solidFill>
              <a:schemeClr val="bg2">
                <a:alpha val="56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1" dirty="0">
                  <a:solidFill>
                    <a:schemeClr val="tx1"/>
                  </a:solidFill>
                  <a:latin typeface="나눔스퀘어" pitchFamily="50" charset="-127"/>
                  <a:ea typeface="나눔스퀘어" pitchFamily="50" charset="-127"/>
                </a:rPr>
                <a:t>2. </a:t>
              </a:r>
              <a:r>
                <a:rPr lang="ko-KR" altLang="en-US" dirty="0">
                  <a:solidFill>
                    <a:schemeClr val="tx1"/>
                  </a:solidFill>
                  <a:latin typeface="나눔스퀘어" pitchFamily="50" charset="-127"/>
                  <a:ea typeface="나눔스퀘어" pitchFamily="50" charset="-127"/>
                </a:rPr>
                <a:t>제공받은 정보는 </a:t>
              </a:r>
              <a:r>
                <a:rPr lang="en-US" altLang="ko-KR" dirty="0">
                  <a:solidFill>
                    <a:schemeClr val="tx1"/>
                  </a:solidFill>
                  <a:latin typeface="나눔스퀘어" pitchFamily="50" charset="-127"/>
                  <a:ea typeface="나눔스퀘어" pitchFamily="50" charset="-127"/>
                </a:rPr>
                <a:t>DB</a:t>
              </a:r>
              <a:r>
                <a:rPr lang="ko-KR" altLang="en-US" dirty="0">
                  <a:solidFill>
                    <a:schemeClr val="tx1"/>
                  </a:solidFill>
                  <a:latin typeface="나눔스퀘어" pitchFamily="50" charset="-127"/>
                  <a:ea typeface="나눔스퀘어" pitchFamily="50" charset="-127"/>
                </a:rPr>
                <a:t>에 저장되며 유저가 찾아보기 편하게 나타낸다</a:t>
              </a:r>
              <a:endParaRPr lang="en-US" altLang="ko-KR" dirty="0">
                <a:solidFill>
                  <a:schemeClr val="tx1"/>
                </a:solidFill>
                <a:latin typeface="나눔스퀘어" pitchFamily="50" charset="-127"/>
                <a:ea typeface="나눔스퀘어" pitchFamily="50" charset="-127"/>
              </a:endParaRPr>
            </a:p>
          </p:txBody>
        </p:sp>
        <p:sp>
          <p:nvSpPr>
            <p:cNvPr id="13" name="모서리가 둥근 직사각형 18">
              <a:extLst>
                <a:ext uri="{FF2B5EF4-FFF2-40B4-BE49-F238E27FC236}">
                  <a16:creationId xmlns="" xmlns:a16="http://schemas.microsoft.com/office/drawing/2014/main" id="{45032F89-83B6-4845-B1A7-A84AA43B2545}"/>
                </a:ext>
              </a:extLst>
            </p:cNvPr>
            <p:cNvSpPr/>
            <p:nvPr/>
          </p:nvSpPr>
          <p:spPr>
            <a:xfrm>
              <a:off x="3321101" y="4212886"/>
              <a:ext cx="6479659" cy="830998"/>
            </a:xfrm>
            <a:prstGeom prst="roundRect">
              <a:avLst/>
            </a:prstGeom>
            <a:solidFill>
              <a:schemeClr val="bg2">
                <a:alpha val="56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fontAlgn="base"/>
              <a:r>
                <a:rPr lang="en-US" altLang="ko-KR" b="1" dirty="0">
                  <a:solidFill>
                    <a:schemeClr val="tx1"/>
                  </a:solidFill>
                  <a:latin typeface="나눔스퀘어" pitchFamily="50" charset="-127"/>
                  <a:ea typeface="나눔스퀘어" pitchFamily="50" charset="-127"/>
                </a:rPr>
                <a:t>3. </a:t>
              </a:r>
              <a:r>
                <a:rPr lang="ko-KR" altLang="en-US" dirty="0">
                  <a:solidFill>
                    <a:schemeClr val="tx1"/>
                  </a:solidFill>
                  <a:latin typeface="나눔스퀘어" pitchFamily="50" charset="-127"/>
                  <a:ea typeface="나눔스퀘어" pitchFamily="50" charset="-127"/>
                </a:rPr>
                <a:t>입양을 원하는 유저에게 보호기관의 전화번호 및 이메일을 제공한다</a:t>
              </a:r>
            </a:p>
          </p:txBody>
        </p:sp>
        <p:pic>
          <p:nvPicPr>
            <p:cNvPr id="14" name="그래픽 13" descr="개">
              <a:extLst>
                <a:ext uri="{FF2B5EF4-FFF2-40B4-BE49-F238E27FC236}">
                  <a16:creationId xmlns="" xmlns:a16="http://schemas.microsoft.com/office/drawing/2014/main" id="{825F15FC-26A2-48B4-9489-8033C456B0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251364" y="1580609"/>
              <a:ext cx="914400" cy="914400"/>
            </a:xfrm>
            <a:prstGeom prst="rect">
              <a:avLst/>
            </a:prstGeom>
          </p:spPr>
        </p:pic>
        <p:pic>
          <p:nvPicPr>
            <p:cNvPr id="15" name="그래픽 14" descr="봉투">
              <a:extLst>
                <a:ext uri="{FF2B5EF4-FFF2-40B4-BE49-F238E27FC236}">
                  <a16:creationId xmlns="" xmlns:a16="http://schemas.microsoft.com/office/drawing/2014/main" id="{DA3A3BE3-8E4E-47F0-B4AA-37674047ACC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251364" y="4129484"/>
              <a:ext cx="914400" cy="914400"/>
            </a:xfrm>
            <a:prstGeom prst="rect">
              <a:avLst/>
            </a:prstGeom>
          </p:spPr>
        </p:pic>
        <p:pic>
          <p:nvPicPr>
            <p:cNvPr id="16" name="그래픽 15" descr="데이터베이스">
              <a:extLst>
                <a:ext uri="{FF2B5EF4-FFF2-40B4-BE49-F238E27FC236}">
                  <a16:creationId xmlns="" xmlns:a16="http://schemas.microsoft.com/office/drawing/2014/main" id="{CC8C3015-FC75-4558-9AF1-0F525FEE8D0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251364" y="2758729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097815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677</TotalTime>
  <Words>1776</Words>
  <Application>Microsoft Office PowerPoint</Application>
  <PresentationFormat>사용자 지정</PresentationFormat>
  <Paragraphs>287</Paragraphs>
  <Slides>35</Slides>
  <Notes>26</Notes>
  <HiddenSlides>0</HiddenSlides>
  <MMClips>0</MMClips>
  <ScaleCrop>false</ScaleCrop>
  <HeadingPairs>
    <vt:vector size="6" baseType="variant">
      <vt:variant>
        <vt:lpstr>사용한 글꼴</vt:lpstr>
      </vt:variant>
      <vt:variant>
        <vt:i4>15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51" baseType="lpstr">
      <vt:lpstr>굴림</vt:lpstr>
      <vt:lpstr>Arial</vt:lpstr>
      <vt:lpstr>Aharoni</vt:lpstr>
      <vt:lpstr>Calibri Light</vt:lpstr>
      <vt:lpstr>나눔바른고딕</vt:lpstr>
      <vt:lpstr>맑은 고딕</vt:lpstr>
      <vt:lpstr>나눔스퀘어 ExtraBold</vt:lpstr>
      <vt:lpstr>나눔고딕 ExtraBold</vt:lpstr>
      <vt:lpstr>나눔스퀘어 Bold</vt:lpstr>
      <vt:lpstr>나눔고딕 Light</vt:lpstr>
      <vt:lpstr>나눔스퀘어</vt:lpstr>
      <vt:lpstr>Verdana</vt:lpstr>
      <vt:lpstr>SF Pro Display</vt:lpstr>
      <vt:lpstr>Calibri</vt:lpstr>
      <vt:lpstr>나눔고딕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 윤현</dc:creator>
  <cp:lastModifiedBy>PortaShun</cp:lastModifiedBy>
  <cp:revision>167</cp:revision>
  <dcterms:created xsi:type="dcterms:W3CDTF">2018-04-28T11:10:27Z</dcterms:created>
  <dcterms:modified xsi:type="dcterms:W3CDTF">2020-06-09T12:15:29Z</dcterms:modified>
</cp:coreProperties>
</file>